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e9ea3f4e2143c8" /><Relationship Type="http://schemas.openxmlformats.org/officeDocument/2006/relationships/extended-properties" Target="/docProps/app.xml" Id="Rc1fcfe6cda6a4978" /><Relationship Type="http://schemas.openxmlformats.org/officeDocument/2006/relationships/officeDocument" Target="/ppt/presentation.xml" Id="R6a5d4ef0dec94b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f3f76007a04d34"/>
  </p:sldMasterIdLst>
  <p:notesMasterIdLst>
    <p:notesMasterId xmlns:r="http://schemas.openxmlformats.org/officeDocument/2006/relationships" r:id="Rcd79c2c7fc554a57"/>
  </p:notesMasterIdLst>
  <p:sldIdLst>
    <p:sldId xmlns:r="http://schemas.openxmlformats.org/officeDocument/2006/relationships" id="256" r:id="R78203fb4d78940a1"/>
    <p:sldId xmlns:r="http://schemas.openxmlformats.org/officeDocument/2006/relationships" id="257" r:id="Rc6ac72fa80234df2"/>
    <p:sldId xmlns:r="http://schemas.openxmlformats.org/officeDocument/2006/relationships" id="258" r:id="Re74b4ebb63224d78"/>
    <p:sldId xmlns:r="http://schemas.openxmlformats.org/officeDocument/2006/relationships" id="259" r:id="R154b7e432560480a"/>
    <p:sldId xmlns:r="http://schemas.openxmlformats.org/officeDocument/2006/relationships" id="260" r:id="Rb1a48d399cc1429c"/>
    <p:sldId xmlns:r="http://schemas.openxmlformats.org/officeDocument/2006/relationships" id="261" r:id="R3a6d7c0db91e4f6b"/>
    <p:sldId xmlns:r="http://schemas.openxmlformats.org/officeDocument/2006/relationships" id="262" r:id="R872c52808ae74d92"/>
    <p:sldId xmlns:r="http://schemas.openxmlformats.org/officeDocument/2006/relationships" id="263" r:id="R6870c3c70c424eed"/>
    <p:sldId xmlns:r="http://schemas.openxmlformats.org/officeDocument/2006/relationships" id="264" r:id="R85c8b6c6f5ea4b36"/>
    <p:sldId xmlns:r="http://schemas.openxmlformats.org/officeDocument/2006/relationships" id="265" r:id="R81b9eae3b93445eb"/>
    <p:sldId xmlns:r="http://schemas.openxmlformats.org/officeDocument/2006/relationships" id="266" r:id="R07ddf1a73e024771"/>
    <p:sldId xmlns:r="http://schemas.openxmlformats.org/officeDocument/2006/relationships" id="267" r:id="R910129148de842f6"/>
    <p:sldId xmlns:r="http://schemas.openxmlformats.org/officeDocument/2006/relationships" id="268" r:id="Rea3129f1b78a41be"/>
    <p:sldId xmlns:r="http://schemas.openxmlformats.org/officeDocument/2006/relationships" id="269" r:id="Rde1b6b10c8514994"/>
    <p:sldId xmlns:r="http://schemas.openxmlformats.org/officeDocument/2006/relationships" id="270" r:id="R37401de7815448b7"/>
    <p:sldId xmlns:r="http://schemas.openxmlformats.org/officeDocument/2006/relationships" id="271" r:id="R9c5c19fb50964185"/>
    <p:sldId xmlns:r="http://schemas.openxmlformats.org/officeDocument/2006/relationships" id="272" r:id="R87d4728a56734386"/>
    <p:sldId xmlns:r="http://schemas.openxmlformats.org/officeDocument/2006/relationships" id="273" r:id="R41690e6056de4b8b"/>
    <p:sldId xmlns:r="http://schemas.openxmlformats.org/officeDocument/2006/relationships" id="274" r:id="Rbe538cdfaa244f54"/>
    <p:sldId xmlns:r="http://schemas.openxmlformats.org/officeDocument/2006/relationships" id="275" r:id="R22194b1467f447d2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5c4f3e94974ff0" /><Relationship Type="http://schemas.openxmlformats.org/officeDocument/2006/relationships/slideMaster" Target="/ppt/slideMasters/slideMaster1.xml" Id="R95f3f76007a04d34" /><Relationship Type="http://schemas.openxmlformats.org/officeDocument/2006/relationships/notesMaster" Target="/ppt/notesMasters/notesMaster1.xml" Id="Rcd79c2c7fc554a57" /><Relationship Type="http://schemas.openxmlformats.org/officeDocument/2006/relationships/presProps" Target="/ppt/presProps.xml" Id="Re021a363c0524547" /><Relationship Type="http://schemas.openxmlformats.org/officeDocument/2006/relationships/tableStyles" Target="/ppt/tableStyles.xml" Id="R4b6c85092ba342aa" /><Relationship Type="http://schemas.openxmlformats.org/officeDocument/2006/relationships/slide" Target="/ppt/slides/slide1.xml" Id="R78203fb4d78940a1" /><Relationship Type="http://schemas.openxmlformats.org/officeDocument/2006/relationships/slide" Target="/ppt/slides/slide2.xml" Id="Rc6ac72fa80234df2" /><Relationship Type="http://schemas.openxmlformats.org/officeDocument/2006/relationships/slide" Target="/ppt/slides/slide3.xml" Id="Re74b4ebb63224d78" /><Relationship Type="http://schemas.openxmlformats.org/officeDocument/2006/relationships/slide" Target="/ppt/slides/slide4.xml" Id="R154b7e432560480a" /><Relationship Type="http://schemas.openxmlformats.org/officeDocument/2006/relationships/slide" Target="/ppt/slides/slide5.xml" Id="Rb1a48d399cc1429c" /><Relationship Type="http://schemas.openxmlformats.org/officeDocument/2006/relationships/slide" Target="/ppt/slides/slide6.xml" Id="R3a6d7c0db91e4f6b" /><Relationship Type="http://schemas.openxmlformats.org/officeDocument/2006/relationships/slide" Target="/ppt/slides/slide7.xml" Id="R872c52808ae74d92" /><Relationship Type="http://schemas.openxmlformats.org/officeDocument/2006/relationships/slide" Target="/ppt/slides/slide8.xml" Id="R6870c3c70c424eed" /><Relationship Type="http://schemas.openxmlformats.org/officeDocument/2006/relationships/slide" Target="/ppt/slides/slide9.xml" Id="R85c8b6c6f5ea4b36" /><Relationship Type="http://schemas.openxmlformats.org/officeDocument/2006/relationships/slide" Target="/ppt/slides/slide10.xml" Id="R81b9eae3b93445eb" /><Relationship Type="http://schemas.openxmlformats.org/officeDocument/2006/relationships/slide" Target="/ppt/slides/slide11.xml" Id="R07ddf1a73e024771" /><Relationship Type="http://schemas.openxmlformats.org/officeDocument/2006/relationships/slide" Target="/ppt/slides/slide12.xml" Id="R910129148de842f6" /><Relationship Type="http://schemas.openxmlformats.org/officeDocument/2006/relationships/slide" Target="/ppt/slides/slide13.xml" Id="Rea3129f1b78a41be" /><Relationship Type="http://schemas.openxmlformats.org/officeDocument/2006/relationships/slide" Target="/ppt/slides/slide14.xml" Id="Rde1b6b10c8514994" /><Relationship Type="http://schemas.openxmlformats.org/officeDocument/2006/relationships/slide" Target="/ppt/slides/slide15.xml" Id="R37401de7815448b7" /><Relationship Type="http://schemas.openxmlformats.org/officeDocument/2006/relationships/slide" Target="/ppt/slides/slide16.xml" Id="R9c5c19fb50964185" /><Relationship Type="http://schemas.openxmlformats.org/officeDocument/2006/relationships/slide" Target="/ppt/slides/slide17.xml" Id="R87d4728a56734386" /><Relationship Type="http://schemas.openxmlformats.org/officeDocument/2006/relationships/slide" Target="/ppt/slides/slide18.xml" Id="R41690e6056de4b8b" /><Relationship Type="http://schemas.openxmlformats.org/officeDocument/2006/relationships/slide" Target="/ppt/slides/slide19.xml" Id="Rbe538cdfaa244f54" /><Relationship Type="http://schemas.openxmlformats.org/officeDocument/2006/relationships/slide" Target="/ppt/slides/slide20.xml" Id="R22194b1467f447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77367fc5df4a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fb2c175d9e4e69" /><Relationship Type="http://schemas.openxmlformats.org/officeDocument/2006/relationships/notesMaster" Target="/ppt/notesMasters/notesMaster1.xml" Id="Rdf87f705d237417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bc2f3565c54664" /><Relationship Type="http://schemas.openxmlformats.org/officeDocument/2006/relationships/notesMaster" Target="/ppt/notesMasters/notesMaster1.xml" Id="Ra1b101ee81bb4c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dca817560a49e0" /><Relationship Type="http://schemas.openxmlformats.org/officeDocument/2006/relationships/notesMaster" Target="/ppt/notesMasters/notesMaster1.xml" Id="Rb2ae3664245248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91ef7c84114944" /><Relationship Type="http://schemas.openxmlformats.org/officeDocument/2006/relationships/notesMaster" Target="/ppt/notesMasters/notesMaster1.xml" Id="Ra8a42ab255804f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bda57dfc3c4b84" /><Relationship Type="http://schemas.openxmlformats.org/officeDocument/2006/relationships/notesMaster" Target="/ppt/notesMasters/notesMaster1.xml" Id="R69e5ec833d0842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4ec1d0a9ab4c7c" /><Relationship Type="http://schemas.openxmlformats.org/officeDocument/2006/relationships/notesMaster" Target="/ppt/notesMasters/notesMaster1.xml" Id="R92858953b24b48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b0d3395b574696" /><Relationship Type="http://schemas.openxmlformats.org/officeDocument/2006/relationships/notesMaster" Target="/ppt/notesMasters/notesMaster1.xml" Id="Rd6f76fcc880044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25a36a0c1343aa" /><Relationship Type="http://schemas.openxmlformats.org/officeDocument/2006/relationships/notesMaster" Target="/ppt/notesMasters/notesMaster1.xml" Id="R9ce53ab4aeee4cc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ade916d254438a" /><Relationship Type="http://schemas.openxmlformats.org/officeDocument/2006/relationships/notesMaster" Target="/ppt/notesMasters/notesMaster1.xml" Id="R893f62e8499f4b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689d14ba9448e6" /><Relationship Type="http://schemas.openxmlformats.org/officeDocument/2006/relationships/notesMaster" Target="/ppt/notesMasters/notesMaster1.xml" Id="R846924912fc04a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0ef60bacb6426c" /><Relationship Type="http://schemas.openxmlformats.org/officeDocument/2006/relationships/notesMaster" Target="/ppt/notesMasters/notesMaster1.xml" Id="R10e761dfd86d49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4df2f069c94a59" /><Relationship Type="http://schemas.openxmlformats.org/officeDocument/2006/relationships/notesMaster" Target="/ppt/notesMasters/notesMaster1.xml" Id="R7ca6d82c92ae423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e926ce0f24d469b" /><Relationship Type="http://schemas.openxmlformats.org/officeDocument/2006/relationships/notesMaster" Target="/ppt/notesMasters/notesMaster1.xml" Id="R1a932819b61646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be5b491bec4571" /><Relationship Type="http://schemas.openxmlformats.org/officeDocument/2006/relationships/notesMaster" Target="/ppt/notesMasters/notesMaster1.xml" Id="Rb5510f8ef07949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b5056642ac0404b" /><Relationship Type="http://schemas.openxmlformats.org/officeDocument/2006/relationships/notesMaster" Target="/ppt/notesMasters/notesMaster1.xml" Id="R1dd5b819e84547a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5c118c953a34b68" /><Relationship Type="http://schemas.openxmlformats.org/officeDocument/2006/relationships/notesMaster" Target="/ppt/notesMasters/notesMaster1.xml" Id="Rfbf06365a8ca40b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59842b76a244a00" /><Relationship Type="http://schemas.openxmlformats.org/officeDocument/2006/relationships/notesMaster" Target="/ppt/notesMasters/notesMaster1.xml" Id="Rcbf215fe630044b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99db1803452425a" /><Relationship Type="http://schemas.openxmlformats.org/officeDocument/2006/relationships/notesMaster" Target="/ppt/notesMasters/notesMaster1.xml" Id="Red9052fe2eda4e5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e5c2292c91e446c" /><Relationship Type="http://schemas.openxmlformats.org/officeDocument/2006/relationships/notesMaster" Target="/ppt/notesMasters/notesMaster1.xml" Id="R544eaf4e9e614a5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1bc6ca575644977" /><Relationship Type="http://schemas.openxmlformats.org/officeDocument/2006/relationships/notesMaster" Target="/ppt/notesMasters/notesMaster1.xml" Id="R74f8293b45bd4e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 sugerido: bienvenida antes del minuto 0; no consumir tiempo oficial con avisos operativos.</a:t>
            </a:r>
          </a:p>
          <a:p xmlns:a="http://schemas.openxmlformats.org/drawingml/2006/main">
            <a:r>
              <a:t>Propósito oral: presentar la sesión como un taller de criterio docente, no como una demostración de novedades tecnológicas.</a:t>
            </a:r>
          </a:p>
          <a:p xmlns:a="http://schemas.openxmlformats.org/drawingml/2006/main">
            <a:r>
              <a:t>Frase de entrada: Hoy no buscamos la pregunta perfecta; buscamos aprender qué contexto dar, qué revisar y qué aplicar.</a:t>
            </a:r>
          </a:p>
          <a:p xmlns:a="http://schemas.openxmlformats.org/drawingml/2006/main">
            <a:r>
              <a:t>Fuente de la formulación AULA-IA: elaboración pedagógica del curso.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 0–1: leer la frase y pedir una respuesta individual breve.</a:t>
            </a:r>
          </a:p>
          <a:p xmlns:a="http://schemas.openxmlformats.org/drawingml/2006/main">
            <a:r>
              <a:t>Minuto 1–3: recopilar en el Site; si falla, usar el chat de Meet con una frase por participante.</a:t>
            </a:r>
          </a:p>
          <a:p xmlns:a="http://schemas.openxmlformats.org/drawingml/2006/main">
            <a:r>
              <a:t>Minuto 3–4: mostrar categorías agregadas, sin leer nombres ni datos personales.</a:t>
            </a:r>
          </a:p>
          <a:p xmlns:a="http://schemas.openxmlformats.org/drawingml/2006/main">
            <a:r>
              <a:t>Minuto 4–5: preguntar si la tarea debería hacerse mejor, de otra manera o no hacerse.</a:t>
            </a:r>
          </a:p>
          <a:p xmlns:a="http://schemas.openxmlformats.org/drawingml/2006/main">
            <a:r>
              <a:t>Con 200 participantes no abrir micrófonos: seleccionar dos respuestas anónimas del tablero.</a:t>
            </a:r>
          </a:p>
          <a:p xmlns:a="http://schemas.openxmlformats.org/drawingml/2006/main">
            <a:r>
              <a:t>La frase es una formulación original del curso; no atribuirla a un autor externo.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2 minutos dentro de la microteoría, después del rompehielo.</a:t>
            </a:r>
          </a:p>
          <a:p xmlns:a="http://schemas.openxmlformats.org/drawingml/2006/main">
            <a:r>
              <a:t>Leer los tres resultados en lenguaje de desempeño, no como temario.</a:t>
            </a:r>
          </a:p>
          <a:p xmlns:a="http://schemas.openxmlformats.org/drawingml/2006/main">
            <a:r>
              <a:t>Aclarar que el producto no será perfecto: será una primera versión verificable que se ajustará en rondas.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1 minuto de orientación; esta diapositiva confirma la duración total.</a:t>
            </a:r>
          </a:p>
          <a:p xmlns:a="http://schemas.openxmlformats.org/drawingml/2006/main">
            <a:r>
              <a:t>Suma exacta: 5 + 15 + 20 + 35 + 10 + 5 = 90 minutos.</a:t>
            </a:r>
          </a:p>
          <a:p xmlns:a="http://schemas.openxmlformats.org/drawingml/2006/main">
            <a:r>
              <a:t>Tramos activos: rompehielo 5, demostración 20, laboratorio 35, revisión 10 y evidencia de salida 5; total 75 minutos.</a:t>
            </a:r>
          </a:p>
          <a:p xmlns:a="http://schemas.openxmlformats.org/drawingml/2006/main">
            <a:r>
              <a:t>La evaluación diagnóstica inicial y el registro de asistencia se abren antes de la sesión y no reducen estos 90 minutos.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minutos 5–9.</a:t>
            </a:r>
          </a:p>
          <a:p xmlns:a="http://schemas.openxmlformats.org/drawingml/2006/main">
            <a:r>
              <a:t>Explicación oral: una IA generativa predice y compone una salida a partir de patrones; no consulta necesariamente una base de verdad antes de responder.</a:t>
            </a:r>
          </a:p>
          <a:p xmlns:a="http://schemas.openxmlformats.org/drawingml/2006/main">
            <a:r>
              <a:t>Pedir un ejemplo rápido del grupo: una tarea donde un borrador ahorra tiempo y otra donde un error sería grave.</a:t>
            </a:r>
          </a:p>
          <a:p xmlns:a="http://schemas.openxmlformats.org/drawingml/2006/main">
            <a:r>
              <a:t>Fuentes: UNESCO. (2023). Guidance for generative AI in education and research. https://unesdoc.unesco.org/ark:/48223/pf0000386693</a:t>
            </a:r>
          </a:p>
          <a:p xmlns:a="http://schemas.openxmlformats.org/drawingml/2006/main">
            <a:r>
              <a:t>Fuente complementaria: NIST. (2024). Artificial Intelligence Risk Management Framework: Generative Artificial Intelligence Profile. https://doi.org/10.6028/NIST.AI.600-1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minutos 9–12.</a:t>
            </a:r>
          </a:p>
          <a:p xmlns:a="http://schemas.openxmlformats.org/drawingml/2006/main">
            <a:r>
              <a:t>Enfatizar que 'alucinación' describe contenido inventado, incorrecto o no sustentado que puede presentarse con seguridad.</a:t>
            </a:r>
          </a:p>
          <a:p xmlns:a="http://schemas.openxmlformats.org/drawingml/2006/main">
            <a:r>
              <a:t>No pedir que la IA se evalúe a sí misma como única verificación; contrastar con fuentes, documentos del curso y juicio profesional.</a:t>
            </a:r>
          </a:p>
          <a:p xmlns:a="http://schemas.openxmlformats.org/drawingml/2006/main">
            <a:r>
              <a:t>Fuente: NIST. (2024). Artificial Intelligence Risk Management Framework: Generative Artificial Intelligence Profile. https://doi.org/10.6028/NIST.AI.600-1</a:t>
            </a:r>
          </a:p>
          <a:p xmlns:a="http://schemas.openxmlformats.org/drawingml/2006/main">
            <a:r>
              <a:t>Fuente: UNESCO. (2023). Guidance for generative AI in education and research. https://unesdoc.unesco.org/ark:/48223/pf0000386693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minutos 12–15.</a:t>
            </a:r>
          </a:p>
          <a:p xmlns:a="http://schemas.openxmlformats.org/drawingml/2006/main">
            <a:r>
              <a:t>Aclarar que el semáforo es una regla operativa inicial y no sustituye las políticas institucionales de protección de datos.</a:t>
            </a:r>
          </a:p>
          <a:p xmlns:a="http://schemas.openxmlformats.org/drawingml/2006/main">
            <a:r>
              <a:t>Para el laboratorio, usar descripciones anónimas y necesidades pedagógicas; nunca datos personales del alumnado.</a:t>
            </a:r>
          </a:p>
          <a:p xmlns:a="http://schemas.openxmlformats.org/drawingml/2006/main">
            <a:r>
              <a:t>Fuente: UNESCO. (2023). Guidance for generative AI in education and research. https://unesdoc.unesco.org/ark:/48223/pf0000386693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minutos 15–18.</a:t>
            </a:r>
          </a:p>
          <a:p xmlns:a="http://schemas.openxmlformats.org/drawingml/2006/main">
            <a:r>
              <a:t>Recorrer el ciclo con un ejemplo verbal: antes de pedir una actividad, analizo grupo y propósito; uso IA; leo; ajusto y decido.</a:t>
            </a:r>
          </a:p>
          <a:p xmlns:a="http://schemas.openxmlformats.org/drawingml/2006/main">
            <a:r>
              <a:t>La letra U significa usar IA con propósito, no usarla por obligación.</a:t>
            </a:r>
          </a:p>
          <a:p xmlns:a="http://schemas.openxmlformats.org/drawingml/2006/main">
            <a:r>
              <a:t>Fuente: modelo AULA-IA, elaboración pedagógica del curso.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Tiempo: minutos 18–20.</a:t>
            </a:r>
          </a:p>
          <a:p xmlns:a="http://schemas.openxmlformats.org/drawingml/2006/main">
            <a:r>
              <a:t>Nombrar los cinco componentes y anunciar que la demostración mostrará el cambio entre una petición genérica y una contextual.</a:t>
            </a:r>
          </a:p>
          <a:p xmlns:a="http://schemas.openxmlformats.org/drawingml/2006/main">
            <a:r>
              <a:t>Un buen prompt mejora la pertinencia, pero no garantiza verdad; la verificación permanece a cargo del usuario.</a:t>
            </a:r>
          </a:p>
          <a:p xmlns:a="http://schemas.openxmlformats.org/drawingml/2006/main">
            <a:r>
              <a:t>Fuente: OpenAI. (s. f.). Prompt engineering best practices for ChatGPT. https://help.openai.com/en/articles/10032626-prompt-engineering-best-practices-for-chatgpt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20–24.</a:t>
            </a:r>
          </a:p>
          <a:p xmlns:a="http://schemas.openxmlformats.org/drawingml/2006/main">
            <a:r>
              <a:t>Copiar el prompt genérico en ChatGPT o Gemini y leer solo lo necesario para mostrar su aparente utilidad.</a:t>
            </a:r>
          </a:p>
          <a:p xmlns:a="http://schemas.openxmlformats.org/drawingml/2006/main">
            <a:r>
              <a:t>La caja gris contiene una respuesta simulada para la presentación; durante la clase, sustituirla por la salida real de la herramienta disponible.</a:t>
            </a:r>
          </a:p>
          <a:p xmlns:a="http://schemas.openxmlformats.org/drawingml/2006/main">
            <a:r>
              <a:t>Pedir respuestas en el chat: ¿qué información falta para aplicarla sin adivinar?</a:t>
            </a:r>
          </a:p>
          <a:p xmlns:a="http://schemas.openxmlformats.org/drawingml/2006/main">
            <a:r>
              <a:t>No introducir nombres ni datos reales del alumnado.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24–28.</a:t>
            </a:r>
          </a:p>
          <a:p xmlns:a="http://schemas.openxmlformats.org/drawingml/2006/main">
            <a:r>
              <a:t>Clasificar en voz alta: lo aprovechable y lo que falta. Este análisis modela la L de leer críticamente.</a:t>
            </a:r>
          </a:p>
          <a:p xmlns:a="http://schemas.openxmlformats.org/drawingml/2006/main">
            <a:r>
              <a:t>No descalificar la respuesta genérica: mostrar que puede servir como ideación, pero todavía no como diseño listo para aplicar.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28–33.</a:t>
            </a:r>
          </a:p>
          <a:p xmlns:a="http://schemas.openxmlformats.org/drawingml/2006/main">
            <a:r>
              <a:t>Construir el prompt en vivo, señalando cada componente de la diapositiva 9.</a:t>
            </a:r>
          </a:p>
          <a:p xmlns:a="http://schemas.openxmlformats.org/drawingml/2006/main">
            <a:r>
              <a:t>Ejecutar en la misma herramienta y conservar ambas salidas para compararlas.</a:t>
            </a:r>
          </a:p>
          <a:p xmlns:a="http://schemas.openxmlformats.org/drawingml/2006/main">
            <a:r>
              <a:t>Si la herramienta pide una aclaración pertinente, reconocerlo como una mejora del proceso; si asume, marcar el supuesto.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33–38.</a:t>
            </a:r>
          </a:p>
          <a:p xmlns:a="http://schemas.openxmlformats.org/drawingml/2006/main">
            <a:r>
              <a:t>Comparar las dos salidas usando tres preguntas: ¿qué cambió?, ¿qué sigue faltando?, ¿qué no debería aceptar sin revisar?</a:t>
            </a:r>
          </a:p>
          <a:p xmlns:a="http://schemas.openxmlformats.org/drawingml/2006/main">
            <a:r>
              <a:t>Mostrar que el contexto mejora la pertinencia, no convierte a la IA en fuente de autoridad.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38–40: explicar la consigna y mostrar dónde está la hoja de trabajo; el laboratorio inicia exactamente en el minuto 40.</a:t>
            </a:r>
          </a:p>
          <a:p xmlns:a="http://schemas.openxmlformats.org/drawingml/2006/main">
            <a:r>
              <a:t>Minutos 40–50: ficha; 50–60: prompt; 60–67: ejecución; 67–75: lectura y ajuste.</a:t>
            </a:r>
          </a:p>
          <a:p xmlns:a="http://schemas.openxmlformats.org/drawingml/2006/main">
            <a:r>
              <a:t>Para 200 participantes: no usar salas; el facilitador técnico atiende incidencias en chat y el instructor muestra avisos de tiempo a los minutos 50, 60 y 67.</a:t>
            </a:r>
          </a:p>
          <a:p xmlns:a="http://schemas.openxmlformats.org/drawingml/2006/main">
            <a:r>
              <a:t>Quien no tenga acceso a una IA usa los ejemplos simulados del cuadernillo y completa la revisión igualmente.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40–42, mientras los participantes abren la hoja de trabajo.</a:t>
            </a:r>
          </a:p>
          <a:p xmlns:a="http://schemas.openxmlformats.org/drawingml/2006/main">
            <a:r>
              <a:t>Los tres casos comparten un tema para hacer visible cómo cambia el prompt según nivel, propósito y condiciones.</a:t>
            </a:r>
          </a:p>
          <a:p xmlns:a="http://schemas.openxmlformats.org/drawingml/2006/main">
            <a:r>
              <a:t>Permitir un caso propio si puede describirse sin datos personales y cuenta con un propósito claro.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 42: indicar que la ruta no es una etiqueta de capacidad; es una opción de desafío según experiencia y tiempo disponible.</a:t>
            </a:r>
          </a:p>
          <a:p xmlns:a="http://schemas.openxmlformats.org/drawingml/2006/main">
            <a:r>
              <a:t>Recomendar la ruta básica a quien usa por primera vez ChatGPT o Gemini.</a:t>
            </a:r>
          </a:p>
          <a:p xmlns:a="http://schemas.openxmlformats.org/drawingml/2006/main">
            <a:r>
              <a:t>La evidencia común permite revisar una muestra del grupo con los mismos criterios.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75–80: revisión individual con la lista. Minutos 80–85: revisar tres muestras anónimas del Site.</a:t>
            </a:r>
          </a:p>
          <a:p xmlns:a="http://schemas.openxmlformats.org/drawingml/2006/main">
            <a:r>
              <a:t>Para cada muestra, pedir al chat una fortaleza y un dato contextual faltante; no evaluar a la persona.</a:t>
            </a:r>
          </a:p>
          <a:p xmlns:a="http://schemas.openxmlformats.org/drawingml/2006/main">
            <a:r>
              <a:t>Si el tablero falla, el instructor usa los tres casos resueltos del cuadernillo.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Minutos 85–89: completar y enviar la evidencia de salida.</a:t>
            </a:r>
          </a:p>
          <a:p xmlns:a="http://schemas.openxmlformats.org/drawingml/2006/main">
            <a:r>
              <a:t>Minuto 89–90: confirmar recepción y recordar que una entrega completa acredita la actividad de la sesión.</a:t>
            </a:r>
          </a:p>
          <a:p xmlns:a="http://schemas.openxmlformats.org/drawingml/2006/main">
            <a:r>
              <a:t>Si el Site no responde, aceptar un archivo o mensaje con las cuatro partes y registrar la recepción para carga posterior.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 actividad semanal no tiene una duración oficial fija; la carga queda abierta según el contexto de cada participante.</a:t>
            </a:r>
          </a:p>
          <a:p xmlns:a="http://schemas.openxmlformats.org/drawingml/2006/main">
            <a:r>
              <a:t>Advertencia exacta del curso: Work/Sol-Terra-Luna/Projects/plugins/skills/Sites se presentan solo como panorama sujeto a disponibilidad de cuenta; la práctica esencial funciona en chat estándar gratuito.</a:t>
            </a:r>
          </a:p>
          <a:p xmlns:a="http://schemas.openxmlformats.org/drawingml/2006/main">
            <a:r>
              <a:t>No usar ni enseñar '@Project'. Las menciones @ documentadas son para plugins/skills, mientras Projects conserva chats, archivos, instrucciones y fuentes.</a:t>
            </a:r>
          </a:p>
          <a:p xmlns:a="http://schemas.openxmlformats.org/drawingml/2006/main">
            <a:r>
              <a:t>Fuentes: OpenAI Learn, Work: https://learn.chatgpt.com/docs/get-started-with-work ; Models: https://learn.chatgpt.com/docs/models ; Projects: https://learn.chatgpt.com/docs/projects ; Plugins: https://learn.chatgpt.com/docs/plugins ; Skills: https://learn.chatgpt.com/docs/skills-and-plugins ; Sites: https://learn.chatgpt.com/docs/sites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Cerrar con una pausa breve después de cada verbo: contextualizas, verificas, decides.</a:t>
            </a:r>
          </a:p>
          <a:p xmlns:a="http://schemas.openxmlformats.org/drawingml/2006/main">
            <a:r>
              <a:t>Confirmar que la evidencia de salida fue recibida y recordar que la sesión concluye exactamente en el minuto 90.</a:t>
            </a:r>
          </a:p>
          <a:p xmlns:a="http://schemas.openxmlformats.org/drawingml/2006/main">
            <a:r>
              <a:t>Fuentes principales de la sesión: UNESCO (2023), NIST (2024), OpenAI Learn y OpenAI Help. La bibliografía APA 7 completa está en el manual del instructor y el cuadernillo.</a:t>
            </a:r>
          </a:p>
          <a:p xmlns:a="http://schemas.openxmlformats.org/drawingml/2006/main">
            <a:r>
              <a:t>No anticipar ni desarrollar contenidos de la Sesión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2df6d69fa14d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02c241516942e3" /><Relationship Type="http://schemas.openxmlformats.org/officeDocument/2006/relationships/slideLayout" Target="/ppt/slideLayouts/slideLayout1.xml" Id="Rc3c76f1b552447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c76f1b552447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0bbc3ef644def" /><Relationship Type="http://schemas.openxmlformats.org/officeDocument/2006/relationships/notesSlide" Target="/ppt/notesSlides/notesSlide1.xml" Id="Rcc865b539f2440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d9d85e2a649f6" /><Relationship Type="http://schemas.openxmlformats.org/officeDocument/2006/relationships/notesSlide" Target="/ppt/notesSlides/notesSlide2.xml" Id="R92b5027c228b48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a17591def4442" /><Relationship Type="http://schemas.openxmlformats.org/officeDocument/2006/relationships/notesSlide" Target="/ppt/notesSlides/notesSlide3.xml" Id="R256b6424b22347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db8eebf144a04" /><Relationship Type="http://schemas.openxmlformats.org/officeDocument/2006/relationships/notesSlide" Target="/ppt/notesSlides/notesSlide4.xml" Id="R6593f71b5f8d41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ebd487db1a4988" /><Relationship Type="http://schemas.openxmlformats.org/officeDocument/2006/relationships/notesSlide" Target="/ppt/notesSlides/notesSlide5.xml" Id="Re82f171f03ae43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1d790b7c64519" /><Relationship Type="http://schemas.openxmlformats.org/officeDocument/2006/relationships/notesSlide" Target="/ppt/notesSlides/notesSlide6.xml" Id="R6d9c600fb4474e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8842f82d543e7" /><Relationship Type="http://schemas.openxmlformats.org/officeDocument/2006/relationships/notesSlide" Target="/ppt/notesSlides/notesSlide7.xml" Id="Rf949dc8ef1c84b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c58aa47954fd2" /><Relationship Type="http://schemas.openxmlformats.org/officeDocument/2006/relationships/notesSlide" Target="/ppt/notesSlides/notesSlide8.xml" Id="R6f342ad1f3924c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6e2f8613b4144" /><Relationship Type="http://schemas.openxmlformats.org/officeDocument/2006/relationships/notesSlide" Target="/ppt/notesSlides/notesSlide9.xml" Id="R5848b0b57c4546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dcfee0eba34bf7" /><Relationship Type="http://schemas.openxmlformats.org/officeDocument/2006/relationships/notesSlide" Target="/ppt/notesSlides/notesSlide10.xml" Id="Rdeee0490b48541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c16a206e54f88" /><Relationship Type="http://schemas.openxmlformats.org/officeDocument/2006/relationships/notesSlide" Target="/ppt/notesSlides/notesSlide11.xml" Id="R82f59b61fb304c2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7940b782941e7" /><Relationship Type="http://schemas.openxmlformats.org/officeDocument/2006/relationships/notesSlide" Target="/ppt/notesSlides/notesSlide12.xml" Id="Rfb6d1653e3ec40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20f5d23fc44f6" /><Relationship Type="http://schemas.openxmlformats.org/officeDocument/2006/relationships/notesSlide" Target="/ppt/notesSlides/notesSlide13.xml" Id="R46b27ae3b3f045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f0bfbc71df4ce9" /><Relationship Type="http://schemas.openxmlformats.org/officeDocument/2006/relationships/notesSlide" Target="/ppt/notesSlides/notesSlide14.xml" Id="Rea663f7c42f644f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8e648846b40c9" /><Relationship Type="http://schemas.openxmlformats.org/officeDocument/2006/relationships/notesSlide" Target="/ppt/notesSlides/notesSlide15.xml" Id="R2f320935280d44c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7670532964735" /><Relationship Type="http://schemas.openxmlformats.org/officeDocument/2006/relationships/notesSlide" Target="/ppt/notesSlides/notesSlide16.xml" Id="R9186f5bd27e747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0036d7ce14695" /><Relationship Type="http://schemas.openxmlformats.org/officeDocument/2006/relationships/notesSlide" Target="/ppt/notesSlides/notesSlide17.xml" Id="R789c5e5667fd459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2a49f2b234e79" /><Relationship Type="http://schemas.openxmlformats.org/officeDocument/2006/relationships/notesSlide" Target="/ppt/notesSlides/notesSlide18.xml" Id="R6f200001cf6147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97223e4ae4cd5" /><Relationship Type="http://schemas.openxmlformats.org/officeDocument/2006/relationships/notesSlide" Target="/ppt/notesSlides/notesSlide19.xml" Id="Rb04d7056894e497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7036e532047b1" /><Relationship Type="http://schemas.openxmlformats.org/officeDocument/2006/relationships/notesSlide" Target="/ppt/notesSlides/notesSlide20.xml" Id="Rba969e902cd1443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hape-001">
            <a:extLst xmlns:a="http://schemas.openxmlformats.org/drawingml/2006/main">
              <a:ext uri="{FF2B5EF4-FFF2-40B4-BE49-F238E27FC236}">
                <a16:creationId xmlns:a16="http://schemas.microsoft.com/office/drawing/2014/main" id="{E3ABEB5A-B4CB-401C-A643-D204C128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ext-002">
            <a:extLst xmlns:a="http://schemas.openxmlformats.org/drawingml/2006/main">
              <a:ext uri="{FF2B5EF4-FFF2-40B4-BE49-F238E27FC236}">
                <a16:creationId xmlns:a16="http://schemas.microsoft.com/office/drawing/2014/main" id="{A556FF91-A986-4BB7-9CC0-00E9B1D0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239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CURSO PREVIO · IA APLICADA A LA PRÁCTICA DOCENTE</a:t>
            </a:r>
          </a:p>
        </p:txBody>
      </p:sp>
      <p:sp>
        <p:nvSpPr>
          <p:cNvPr id="3" name="text-003">
            <a:extLst xmlns:a="http://schemas.openxmlformats.org/drawingml/2006/main">
              <a:ext uri="{FF2B5EF4-FFF2-40B4-BE49-F238E27FC236}">
                <a16:creationId xmlns:a16="http://schemas.microsoft.com/office/drawing/2014/main" id="{2F142676-533C-4476-9B5C-A3E06B13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19100"/>
            <a:ext cx="35433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4" name="text-004">
            <a:extLst xmlns:a="http://schemas.openxmlformats.org/drawingml/2006/main">
              <a:ext uri="{FF2B5EF4-FFF2-40B4-BE49-F238E27FC236}">
                <a16:creationId xmlns:a16="http://schemas.microsoft.com/office/drawing/2014/main" id="{B7D9FFEC-F95E-431F-A2DC-D5F69732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99060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De la pregunta rápida
al trabajo con contexto</a:t>
            </a:r>
          </a:p>
        </p:txBody>
      </p:sp>
      <p:sp>
        <p:nvSpPr>
          <p:cNvPr id="5" name="shape-005">
            <a:extLst xmlns:a="http://schemas.openxmlformats.org/drawingml/2006/main">
              <a:ext uri="{FF2B5EF4-FFF2-40B4-BE49-F238E27FC236}">
                <a16:creationId xmlns:a16="http://schemas.microsoft.com/office/drawing/2014/main" id="{2FDA12B7-BFA6-4E4A-B681-AACFBAD6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2952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ext-006">
            <a:extLst xmlns:a="http://schemas.openxmlformats.org/drawingml/2006/main">
              <a:ext uri="{FF2B5EF4-FFF2-40B4-BE49-F238E27FC236}">
                <a16:creationId xmlns:a16="http://schemas.microsoft.com/office/drawing/2014/main" id="{1BB27877-4D61-47C1-AD56-3171001B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4000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Sesión 1 · 90 minutos</a:t>
            </a:r>
          </a:p>
        </p:txBody>
      </p:sp>
      <p:sp>
        <p:nvSpPr>
          <p:cNvPr id="7" name="text-007">
            <a:extLst xmlns:a="http://schemas.openxmlformats.org/drawingml/2006/main">
              <a:ext uri="{FF2B5EF4-FFF2-40B4-BE49-F238E27FC236}">
                <a16:creationId xmlns:a16="http://schemas.microsoft.com/office/drawing/2014/main" id="{02F26313-D89C-40CF-A6F1-34D3987B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8477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AULA-IA: analizar, usar con propósito, leer críticamente, ajustar y aplicar</a:t>
            </a:r>
          </a:p>
        </p:txBody>
      </p:sp>
    </p:spTree>
    <p:extLst>
      <p:ext uri="{BB962C8B-B14F-4D97-AF65-F5344CB8AC3E}">
        <p14:creationId xmlns:p14="http://schemas.microsoft.com/office/powerpoint/2010/main" val="11319323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08">
            <a:extLst xmlns:a="http://schemas.openxmlformats.org/drawingml/2006/main">
              <a:ext uri="{FF2B5EF4-FFF2-40B4-BE49-F238E27FC236}">
                <a16:creationId xmlns:a16="http://schemas.microsoft.com/office/drawing/2014/main" id="{DB67B7FF-4400-4B26-809B-61754737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ROMPEHIELO · 0–5 MIN</a:t>
            </a:r>
          </a:p>
        </p:txBody>
      </p:sp>
      <p:sp>
        <p:nvSpPr>
          <p:cNvPr id="2" name="text-009">
            <a:extLst xmlns:a="http://schemas.openxmlformats.org/drawingml/2006/main">
              <a:ext uri="{FF2B5EF4-FFF2-40B4-BE49-F238E27FC236}">
                <a16:creationId xmlns:a16="http://schemas.microsoft.com/office/drawing/2014/main" id="{CFB042E0-33CB-422C-9977-34DC3E59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Una respuesta convincente no siempre es una respuesta correcta</a:t>
            </a:r>
          </a:p>
        </p:txBody>
      </p:sp>
      <p:cxnSp>
        <p:nvCxnSpPr>
          <p:cNvPr id="22" name="rule-010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011">
            <a:extLst xmlns:a="http://schemas.openxmlformats.org/drawingml/2006/main">
              <a:ext uri="{FF2B5EF4-FFF2-40B4-BE49-F238E27FC236}">
                <a16:creationId xmlns:a16="http://schemas.microsoft.com/office/drawing/2014/main" id="{3CC9E0D6-C7A6-487B-9928-2CCD6C27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012">
            <a:extLst xmlns:a="http://schemas.openxmlformats.org/drawingml/2006/main">
              <a:ext uri="{FF2B5EF4-FFF2-40B4-BE49-F238E27FC236}">
                <a16:creationId xmlns:a16="http://schemas.microsoft.com/office/drawing/2014/main" id="{0CEB4E1F-9036-4464-B275-2158A9240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02</a:t>
            </a:r>
          </a:p>
        </p:txBody>
      </p:sp>
      <p:sp>
        <p:nvSpPr>
          <p:cNvPr id="6" name="text-013">
            <a:extLst xmlns:a="http://schemas.openxmlformats.org/drawingml/2006/main">
              <a:ext uri="{FF2B5EF4-FFF2-40B4-BE49-F238E27FC236}">
                <a16:creationId xmlns:a16="http://schemas.microsoft.com/office/drawing/2014/main" id="{AD2CBE14-5009-42AC-A202-2FF471E8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8572500" cy="1028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¿Qué tarea docente repetitiva te gustaría simplificar con IA?</a:t>
            </a:r>
          </a:p>
        </p:txBody>
      </p:sp>
      <p:sp>
        <p:nvSpPr>
          <p:cNvPr id="7" name="shape-014">
            <a:extLst xmlns:a="http://schemas.openxmlformats.org/drawingml/2006/main">
              <a:ext uri="{FF2B5EF4-FFF2-40B4-BE49-F238E27FC236}">
                <a16:creationId xmlns:a16="http://schemas.microsoft.com/office/drawing/2014/main" id="{01CB01FC-2F4B-4414-B3E6-D9201AB3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847850"/>
            <a:ext cx="17145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015">
            <a:extLst xmlns:a="http://schemas.openxmlformats.org/drawingml/2006/main">
              <a:ext uri="{FF2B5EF4-FFF2-40B4-BE49-F238E27FC236}">
                <a16:creationId xmlns:a16="http://schemas.microsoft.com/office/drawing/2014/main" id="{7A1DD9AA-E297-44A1-A841-67019E84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038350"/>
            <a:ext cx="1714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7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5</a:t>
            </a:r>
          </a:p>
        </p:txBody>
      </p:sp>
      <p:sp>
        <p:nvSpPr>
          <p:cNvPr id="9" name="text-016">
            <a:extLst xmlns:a="http://schemas.openxmlformats.org/drawingml/2006/main">
              <a:ext uri="{FF2B5EF4-FFF2-40B4-BE49-F238E27FC236}">
                <a16:creationId xmlns:a16="http://schemas.microsoft.com/office/drawing/2014/main" id="{ED2E3E16-D69A-47FD-8EA3-FC411A2E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952750"/>
            <a:ext cx="17145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minutos</a:t>
            </a:r>
          </a:p>
        </p:txBody>
      </p:sp>
      <p:cxnSp>
        <p:nvCxnSpPr>
          <p:cNvPr id="29" name="rule-017"/>
          <p:cNvCxnSpPr/>
          <p:nvPr/>
        </p:nvCxnSpPr>
        <p:spPr>
          <a:xfrm xmlns:a="http://schemas.openxmlformats.org/drawingml/2006/main">
            <a:off x="533400" y="3619500"/>
            <a:ext cx="1061085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11" name="text-018">
            <a:extLst xmlns:a="http://schemas.openxmlformats.org/drawingml/2006/main">
              <a:ext uri="{FF2B5EF4-FFF2-40B4-BE49-F238E27FC236}">
                <a16:creationId xmlns:a16="http://schemas.microsoft.com/office/drawing/2014/main" id="{D44080CF-E0C4-4315-8185-40ABF617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0"/>
            <a:ext cx="1619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1 min</a:t>
            </a:r>
          </a:p>
        </p:txBody>
      </p:sp>
      <p:sp>
        <p:nvSpPr>
          <p:cNvPr id="12" name="text-019">
            <a:extLst xmlns:a="http://schemas.openxmlformats.org/drawingml/2006/main">
              <a:ext uri="{FF2B5EF4-FFF2-40B4-BE49-F238E27FC236}">
                <a16:creationId xmlns:a16="http://schemas.microsoft.com/office/drawing/2014/main" id="{0851671C-87F4-4BCB-B432-FFC9AE28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38650"/>
            <a:ext cx="2238375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Piensa y escribe</a:t>
            </a:r>
          </a:p>
        </p:txBody>
      </p:sp>
      <p:sp>
        <p:nvSpPr>
          <p:cNvPr id="13" name="text-020">
            <a:extLst xmlns:a="http://schemas.openxmlformats.org/drawingml/2006/main">
              <a:ext uri="{FF2B5EF4-FFF2-40B4-BE49-F238E27FC236}">
                <a16:creationId xmlns:a16="http://schemas.microsoft.com/office/drawing/2014/main" id="{7AF9D348-13AB-4081-9E7A-61A23D9F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000500"/>
            <a:ext cx="1619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2 min</a:t>
            </a:r>
          </a:p>
        </p:txBody>
      </p:sp>
      <p:sp>
        <p:nvSpPr>
          <p:cNvPr id="14" name="text-021">
            <a:extLst xmlns:a="http://schemas.openxmlformats.org/drawingml/2006/main">
              <a:ext uri="{FF2B5EF4-FFF2-40B4-BE49-F238E27FC236}">
                <a16:creationId xmlns:a16="http://schemas.microsoft.com/office/drawing/2014/main" id="{84B23EF4-3EA9-493F-A4FA-EC350D55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438650"/>
            <a:ext cx="2381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Responde en el Site o chat</a:t>
            </a:r>
          </a:p>
        </p:txBody>
      </p:sp>
      <p:sp>
        <p:nvSpPr>
          <p:cNvPr id="15" name="text-022">
            <a:extLst xmlns:a="http://schemas.openxmlformats.org/drawingml/2006/main">
              <a:ext uri="{FF2B5EF4-FFF2-40B4-BE49-F238E27FC236}">
                <a16:creationId xmlns:a16="http://schemas.microsoft.com/office/drawing/2014/main" id="{F18FE80A-BEF0-422A-BD6D-8DD21C09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000500"/>
            <a:ext cx="1619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F2C14E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C14E"/>
                </a:solidFill>
              </a:rPr>
              <a:t>1 min</a:t>
            </a:r>
          </a:p>
        </p:txBody>
      </p:sp>
      <p:sp>
        <p:nvSpPr>
          <p:cNvPr id="16" name="text-023">
            <a:extLst xmlns:a="http://schemas.openxmlformats.org/drawingml/2006/main">
              <a:ext uri="{FF2B5EF4-FFF2-40B4-BE49-F238E27FC236}">
                <a16:creationId xmlns:a16="http://schemas.microsoft.com/office/drawing/2014/main" id="{ABC0AFC1-D133-460E-BB72-F3FE8670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438650"/>
            <a:ext cx="2238375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Observamos patrones</a:t>
            </a:r>
          </a:p>
        </p:txBody>
      </p:sp>
      <p:sp>
        <p:nvSpPr>
          <p:cNvPr id="17" name="text-024">
            <a:extLst xmlns:a="http://schemas.openxmlformats.org/drawingml/2006/main">
              <a:ext uri="{FF2B5EF4-FFF2-40B4-BE49-F238E27FC236}">
                <a16:creationId xmlns:a16="http://schemas.microsoft.com/office/drawing/2014/main" id="{091AB715-D0B9-4802-A952-CE52C83A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00500"/>
            <a:ext cx="1619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1 min</a:t>
            </a:r>
          </a:p>
        </p:txBody>
      </p:sp>
      <p:sp>
        <p:nvSpPr>
          <p:cNvPr id="18" name="text-025">
            <a:extLst xmlns:a="http://schemas.openxmlformats.org/drawingml/2006/main">
              <a:ext uri="{FF2B5EF4-FFF2-40B4-BE49-F238E27FC236}">
                <a16:creationId xmlns:a16="http://schemas.microsoft.com/office/drawing/2014/main" id="{AFEA6E44-8559-47E1-A201-547B592E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438650"/>
            <a:ext cx="257175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¿Hacer mejor, distinto o dejar de hacer?</a:t>
            </a:r>
          </a:p>
        </p:txBody>
      </p:sp>
      <p:sp>
        <p:nvSpPr>
          <p:cNvPr id="19" name="text-026">
            <a:extLst xmlns:a="http://schemas.openxmlformats.org/drawingml/2006/main">
              <a:ext uri="{FF2B5EF4-FFF2-40B4-BE49-F238E27FC236}">
                <a16:creationId xmlns:a16="http://schemas.microsoft.com/office/drawing/2014/main" id="{34D57229-9DD4-4536-A3A4-4A5B2B6A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2762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Frase original del curso</a:t>
            </a:r>
          </a:p>
        </p:txBody>
      </p:sp>
    </p:spTree>
    <p:extLst>
      <p:ext uri="{BB962C8B-B14F-4D97-AF65-F5344CB8AC3E}">
        <p14:creationId xmlns:p14="http://schemas.microsoft.com/office/powerpoint/2010/main" val="15738341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027">
            <a:extLst xmlns:a="http://schemas.openxmlformats.org/drawingml/2006/main">
              <a:ext uri="{FF2B5EF4-FFF2-40B4-BE49-F238E27FC236}">
                <a16:creationId xmlns:a16="http://schemas.microsoft.com/office/drawing/2014/main" id="{D78AD85A-1913-48C9-B82C-D7D60499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RESULTADOS DE APRENDIZAJE</a:t>
            </a:r>
          </a:p>
        </p:txBody>
      </p:sp>
      <p:sp>
        <p:nvSpPr>
          <p:cNvPr id="2" name="text-028">
            <a:extLst xmlns:a="http://schemas.openxmlformats.org/drawingml/2006/main">
              <a:ext uri="{FF2B5EF4-FFF2-40B4-BE49-F238E27FC236}">
                <a16:creationId xmlns:a16="http://schemas.microsoft.com/office/drawing/2014/main" id="{696C09F7-81D6-4678-B532-60BFB362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Hoy convertiremos una petición vaga en una instrucción útil</a:t>
            </a:r>
          </a:p>
        </p:txBody>
      </p:sp>
      <p:cxnSp>
        <p:nvCxnSpPr>
          <p:cNvPr id="21" name="rule-029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030">
            <a:extLst xmlns:a="http://schemas.openxmlformats.org/drawingml/2006/main">
              <a:ext uri="{FF2B5EF4-FFF2-40B4-BE49-F238E27FC236}">
                <a16:creationId xmlns:a16="http://schemas.microsoft.com/office/drawing/2014/main" id="{84DDE8FB-EA4D-4310-AC30-9407C6F7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031">
            <a:extLst xmlns:a="http://schemas.openxmlformats.org/drawingml/2006/main">
              <a:ext uri="{FF2B5EF4-FFF2-40B4-BE49-F238E27FC236}">
                <a16:creationId xmlns:a16="http://schemas.microsoft.com/office/drawing/2014/main" id="{09694DE0-94FD-43DD-B5C5-C11D1F65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03</a:t>
            </a:r>
          </a:p>
        </p:txBody>
      </p:sp>
      <p:sp>
        <p:nvSpPr>
          <p:cNvPr id="6" name="shape-032">
            <a:extLst xmlns:a="http://schemas.openxmlformats.org/drawingml/2006/main">
              <a:ext uri="{FF2B5EF4-FFF2-40B4-BE49-F238E27FC236}">
                <a16:creationId xmlns:a16="http://schemas.microsoft.com/office/drawing/2014/main" id="{99C2DF33-B8E5-4D42-9B34-C7FADEF3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33337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033">
            <a:extLst xmlns:a="http://schemas.openxmlformats.org/drawingml/2006/main">
              <a:ext uri="{FF2B5EF4-FFF2-40B4-BE49-F238E27FC236}">
                <a16:creationId xmlns:a16="http://schemas.microsoft.com/office/drawing/2014/main" id="{D7C09A77-37F0-4782-93CC-0B684750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952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034">
            <a:extLst xmlns:a="http://schemas.openxmlformats.org/drawingml/2006/main">
              <a:ext uri="{FF2B5EF4-FFF2-40B4-BE49-F238E27FC236}">
                <a16:creationId xmlns:a16="http://schemas.microsoft.com/office/drawing/2014/main" id="{1F3DB174-A91F-4FBE-837C-696A16E80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24100"/>
            <a:ext cx="28384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Comprender</a:t>
            </a:r>
          </a:p>
        </p:txBody>
      </p:sp>
      <p:sp>
        <p:nvSpPr>
          <p:cNvPr id="9" name="text-035">
            <a:extLst xmlns:a="http://schemas.openxmlformats.org/drawingml/2006/main">
              <a:ext uri="{FF2B5EF4-FFF2-40B4-BE49-F238E27FC236}">
                <a16:creationId xmlns:a16="http://schemas.microsoft.com/office/drawing/2014/main" id="{9068DCD3-80CE-4D47-97A8-5080457B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76550"/>
            <a:ext cx="2838450" cy="213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Distinguir una respuesta fluida de una respuesta fiable y reconocer límites básicos de la IA generativa.</a:t>
            </a:r>
          </a:p>
        </p:txBody>
      </p:sp>
      <p:sp>
        <p:nvSpPr>
          <p:cNvPr id="10" name="shape-036">
            <a:extLst xmlns:a="http://schemas.openxmlformats.org/drawingml/2006/main">
              <a:ext uri="{FF2B5EF4-FFF2-40B4-BE49-F238E27FC236}">
                <a16:creationId xmlns:a16="http://schemas.microsoft.com/office/drawing/2014/main" id="{E41166CC-CDE1-4921-ACD8-D1FBA9EC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95500"/>
            <a:ext cx="33337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037">
            <a:extLst xmlns:a="http://schemas.openxmlformats.org/drawingml/2006/main">
              <a:ext uri="{FF2B5EF4-FFF2-40B4-BE49-F238E27FC236}">
                <a16:creationId xmlns:a16="http://schemas.microsoft.com/office/drawing/2014/main" id="{F98D2DD5-E021-4ACF-BF86-63A6A835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95500"/>
            <a:ext cx="952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038">
            <a:extLst xmlns:a="http://schemas.openxmlformats.org/drawingml/2006/main">
              <a:ext uri="{FF2B5EF4-FFF2-40B4-BE49-F238E27FC236}">
                <a16:creationId xmlns:a16="http://schemas.microsoft.com/office/drawing/2014/main" id="{8FC60462-632B-4189-A5B1-21A73F39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324100"/>
            <a:ext cx="28384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F2C14E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C14E"/>
                </a:solidFill>
              </a:rPr>
              <a:t>Producir</a:t>
            </a:r>
          </a:p>
        </p:txBody>
      </p:sp>
      <p:sp>
        <p:nvSpPr>
          <p:cNvPr id="13" name="text-039">
            <a:extLst xmlns:a="http://schemas.openxmlformats.org/drawingml/2006/main">
              <a:ext uri="{FF2B5EF4-FFF2-40B4-BE49-F238E27FC236}">
                <a16:creationId xmlns:a16="http://schemas.microsoft.com/office/drawing/2014/main" id="{FA80282C-316A-42C5-B8F4-6A94D9F6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876550"/>
            <a:ext cx="2838450" cy="213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Crear una ficha de caso y un primer prompt contextual ajustado a una necesidad docente real.</a:t>
            </a:r>
          </a:p>
        </p:txBody>
      </p:sp>
      <p:sp>
        <p:nvSpPr>
          <p:cNvPr id="14" name="shape-040">
            <a:extLst xmlns:a="http://schemas.openxmlformats.org/drawingml/2006/main">
              <a:ext uri="{FF2B5EF4-FFF2-40B4-BE49-F238E27FC236}">
                <a16:creationId xmlns:a16="http://schemas.microsoft.com/office/drawing/2014/main" id="{5CED56FF-F1B9-4294-AC32-AA487736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95500"/>
            <a:ext cx="33337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hape-041">
            <a:extLst xmlns:a="http://schemas.openxmlformats.org/drawingml/2006/main">
              <a:ext uri="{FF2B5EF4-FFF2-40B4-BE49-F238E27FC236}">
                <a16:creationId xmlns:a16="http://schemas.microsoft.com/office/drawing/2014/main" id="{E404CC2D-CAC6-4A4F-8EC9-75828592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95500"/>
            <a:ext cx="952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042">
            <a:extLst xmlns:a="http://schemas.openxmlformats.org/drawingml/2006/main">
              <a:ext uri="{FF2B5EF4-FFF2-40B4-BE49-F238E27FC236}">
                <a16:creationId xmlns:a16="http://schemas.microsoft.com/office/drawing/2014/main" id="{987B0F49-54C0-4BE2-B946-64EEA8E8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324100"/>
            <a:ext cx="28384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Revisar</a:t>
            </a:r>
          </a:p>
        </p:txBody>
      </p:sp>
      <p:sp>
        <p:nvSpPr>
          <p:cNvPr id="17" name="text-043">
            <a:extLst xmlns:a="http://schemas.openxmlformats.org/drawingml/2006/main">
              <a:ext uri="{FF2B5EF4-FFF2-40B4-BE49-F238E27FC236}">
                <a16:creationId xmlns:a16="http://schemas.microsoft.com/office/drawing/2014/main" id="{A342FD64-14E6-456E-ACEB-1268E851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876550"/>
            <a:ext cx="2838450" cy="213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Aplicar una lista de cotejo, detectar supuestos y decidir qué conservar, corregir o descartar.</a:t>
            </a:r>
          </a:p>
        </p:txBody>
      </p:sp>
      <p:sp>
        <p:nvSpPr>
          <p:cNvPr id="18" name="text-044">
            <a:extLst xmlns:a="http://schemas.openxmlformats.org/drawingml/2006/main">
              <a:ext uri="{FF2B5EF4-FFF2-40B4-BE49-F238E27FC236}">
                <a16:creationId xmlns:a16="http://schemas.microsoft.com/office/drawing/2014/main" id="{E9DCB6FE-F242-491E-B308-A074AA9B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57850"/>
            <a:ext cx="101917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Producto de la sesión: ficha inicial de caso + prompt contextual + breve nota crítica</a:t>
            </a:r>
          </a:p>
        </p:txBody>
      </p:sp>
    </p:spTree>
    <p:extLst>
      <p:ext uri="{BB962C8B-B14F-4D97-AF65-F5344CB8AC3E}">
        <p14:creationId xmlns:p14="http://schemas.microsoft.com/office/powerpoint/2010/main" val="2435960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ext-045">
            <a:extLst xmlns:a="http://schemas.openxmlformats.org/drawingml/2006/main">
              <a:ext uri="{FF2B5EF4-FFF2-40B4-BE49-F238E27FC236}">
                <a16:creationId xmlns:a16="http://schemas.microsoft.com/office/drawing/2014/main" id="{8776F3F3-9DBC-4728-AE4B-C7D96733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RUTA EXACTA · 90 MIN</a:t>
            </a:r>
          </a:p>
        </p:txBody>
      </p:sp>
      <p:sp>
        <p:nvSpPr>
          <p:cNvPr id="2" name="text-046">
            <a:extLst xmlns:a="http://schemas.openxmlformats.org/drawingml/2006/main">
              <a:ext uri="{FF2B5EF4-FFF2-40B4-BE49-F238E27FC236}">
                <a16:creationId xmlns:a16="http://schemas.microsoft.com/office/drawing/2014/main" id="{10B01DCE-85E7-4828-83CB-58A3E13F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La sesión reserva 75 de 90 minutos para aplicar y revisar</a:t>
            </a:r>
          </a:p>
        </p:txBody>
      </p:sp>
      <p:cxnSp>
        <p:nvCxnSpPr>
          <p:cNvPr id="36" name="rule-047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048">
            <a:extLst xmlns:a="http://schemas.openxmlformats.org/drawingml/2006/main">
              <a:ext uri="{FF2B5EF4-FFF2-40B4-BE49-F238E27FC236}">
                <a16:creationId xmlns:a16="http://schemas.microsoft.com/office/drawing/2014/main" id="{2E00F83B-2028-4E1A-B444-73FBFF50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049">
            <a:extLst xmlns:a="http://schemas.openxmlformats.org/drawingml/2006/main">
              <a:ext uri="{FF2B5EF4-FFF2-40B4-BE49-F238E27FC236}">
                <a16:creationId xmlns:a16="http://schemas.microsoft.com/office/drawing/2014/main" id="{7ACB34EB-34FC-4420-9891-EF70FC05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04</a:t>
            </a:r>
          </a:p>
        </p:txBody>
      </p:sp>
      <p:sp>
        <p:nvSpPr>
          <p:cNvPr id="6" name="text-050">
            <a:extLst xmlns:a="http://schemas.openxmlformats.org/drawingml/2006/main">
              <a:ext uri="{FF2B5EF4-FFF2-40B4-BE49-F238E27FC236}">
                <a16:creationId xmlns:a16="http://schemas.microsoft.com/office/drawing/2014/main" id="{A281C5F1-A9A9-4770-A616-FF118276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381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0</a:t>
            </a:r>
          </a:p>
        </p:txBody>
      </p:sp>
      <p:sp>
        <p:nvSpPr>
          <p:cNvPr id="7" name="text-051">
            <a:extLst xmlns:a="http://schemas.openxmlformats.org/drawingml/2006/main">
              <a:ext uri="{FF2B5EF4-FFF2-40B4-BE49-F238E27FC236}">
                <a16:creationId xmlns:a16="http://schemas.microsoft.com/office/drawing/2014/main" id="{C401483C-6FA2-40E0-96C5-2B2704EF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019300"/>
            <a:ext cx="5524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90</a:t>
            </a:r>
          </a:p>
        </p:txBody>
      </p:sp>
      <p:sp>
        <p:nvSpPr>
          <p:cNvPr id="8" name="shape-052">
            <a:extLst xmlns:a="http://schemas.openxmlformats.org/drawingml/2006/main">
              <a:ext uri="{FF2B5EF4-FFF2-40B4-BE49-F238E27FC236}">
                <a16:creationId xmlns:a16="http://schemas.microsoft.com/office/drawing/2014/main" id="{66694FF0-7768-491F-94D4-DD2D0653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5905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hape-053">
            <a:extLst xmlns:a="http://schemas.openxmlformats.org/drawingml/2006/main">
              <a:ext uri="{FF2B5EF4-FFF2-40B4-BE49-F238E27FC236}">
                <a16:creationId xmlns:a16="http://schemas.microsoft.com/office/drawing/2014/main" id="{FC17E792-F2B1-4685-B21D-051E6016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00300"/>
            <a:ext cx="1762125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hape-054">
            <a:extLst xmlns:a="http://schemas.openxmlformats.org/drawingml/2006/main">
              <a:ext uri="{FF2B5EF4-FFF2-40B4-BE49-F238E27FC236}">
                <a16:creationId xmlns:a16="http://schemas.microsoft.com/office/drawing/2014/main" id="{2C10A0A9-822F-4449-8F41-F908596D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400300"/>
            <a:ext cx="2352675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055">
            <a:extLst xmlns:a="http://schemas.openxmlformats.org/drawingml/2006/main">
              <a:ext uri="{FF2B5EF4-FFF2-40B4-BE49-F238E27FC236}">
                <a16:creationId xmlns:a16="http://schemas.microsoft.com/office/drawing/2014/main" id="{7AEE45B5-E7BE-4DB1-B078-BCFB41F1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00300"/>
            <a:ext cx="41148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A3B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hape-056">
            <a:extLst xmlns:a="http://schemas.openxmlformats.org/drawingml/2006/main">
              <a:ext uri="{FF2B5EF4-FFF2-40B4-BE49-F238E27FC236}">
                <a16:creationId xmlns:a16="http://schemas.microsoft.com/office/drawing/2014/main" id="{FB735D1B-79E8-4BBF-9AB1-D409CEBE3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400300"/>
            <a:ext cx="1171575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hape-057">
            <a:extLst xmlns:a="http://schemas.openxmlformats.org/drawingml/2006/main">
              <a:ext uri="{FF2B5EF4-FFF2-40B4-BE49-F238E27FC236}">
                <a16:creationId xmlns:a16="http://schemas.microsoft.com/office/drawing/2014/main" id="{9A50B080-E3EA-47AE-95D8-90D5AD7C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2400300"/>
            <a:ext cx="5905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058">
            <a:extLst xmlns:a="http://schemas.openxmlformats.org/drawingml/2006/main">
              <a:ext uri="{FF2B5EF4-FFF2-40B4-BE49-F238E27FC236}">
                <a16:creationId xmlns:a16="http://schemas.microsoft.com/office/drawing/2014/main" id="{15F76FCB-951F-4BD2-830B-A08E3218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05075"/>
            <a:ext cx="5905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5" name="text-059">
            <a:extLst xmlns:a="http://schemas.openxmlformats.org/drawingml/2006/main">
              <a:ext uri="{FF2B5EF4-FFF2-40B4-BE49-F238E27FC236}">
                <a16:creationId xmlns:a16="http://schemas.microsoft.com/office/drawing/2014/main" id="{EA56249F-6621-415D-8373-2E2507659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505075"/>
            <a:ext cx="1762125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15</a:t>
            </a:r>
          </a:p>
        </p:txBody>
      </p:sp>
      <p:sp>
        <p:nvSpPr>
          <p:cNvPr id="16" name="text-060">
            <a:extLst xmlns:a="http://schemas.openxmlformats.org/drawingml/2006/main">
              <a:ext uri="{FF2B5EF4-FFF2-40B4-BE49-F238E27FC236}">
                <a16:creationId xmlns:a16="http://schemas.microsoft.com/office/drawing/2014/main" id="{ACCBF0DA-8551-45E7-AD6A-CF69AC19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505075"/>
            <a:ext cx="2352675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17" name="text-061">
            <a:extLst xmlns:a="http://schemas.openxmlformats.org/drawingml/2006/main">
              <a:ext uri="{FF2B5EF4-FFF2-40B4-BE49-F238E27FC236}">
                <a16:creationId xmlns:a16="http://schemas.microsoft.com/office/drawing/2014/main" id="{49A74657-0B10-48D1-BA90-3D7BCBCF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505075"/>
            <a:ext cx="4114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35</a:t>
            </a:r>
          </a:p>
        </p:txBody>
      </p:sp>
      <p:sp>
        <p:nvSpPr>
          <p:cNvPr id="18" name="text-062">
            <a:extLst xmlns:a="http://schemas.openxmlformats.org/drawingml/2006/main">
              <a:ext uri="{FF2B5EF4-FFF2-40B4-BE49-F238E27FC236}">
                <a16:creationId xmlns:a16="http://schemas.microsoft.com/office/drawing/2014/main" id="{B1BB926C-4FEC-4904-AA47-ED6AF3B5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505075"/>
            <a:ext cx="1171575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10</a:t>
            </a:r>
          </a:p>
        </p:txBody>
      </p:sp>
      <p:sp>
        <p:nvSpPr>
          <p:cNvPr id="19" name="text-063">
            <a:extLst xmlns:a="http://schemas.openxmlformats.org/drawingml/2006/main">
              <a:ext uri="{FF2B5EF4-FFF2-40B4-BE49-F238E27FC236}">
                <a16:creationId xmlns:a16="http://schemas.microsoft.com/office/drawing/2014/main" id="{95BB4A48-2229-45FA-8ADA-7CBE02AE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2505075"/>
            <a:ext cx="5905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text-064">
            <a:extLst xmlns:a="http://schemas.openxmlformats.org/drawingml/2006/main">
              <a:ext uri="{FF2B5EF4-FFF2-40B4-BE49-F238E27FC236}">
                <a16:creationId xmlns:a16="http://schemas.microsoft.com/office/drawing/2014/main" id="{BB736090-F23E-4960-A1F7-1E577A46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81375"/>
            <a:ext cx="152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0–5</a:t>
            </a:r>
          </a:p>
        </p:txBody>
      </p:sp>
      <p:sp>
        <p:nvSpPr>
          <p:cNvPr id="21" name="text-065">
            <a:extLst xmlns:a="http://schemas.openxmlformats.org/drawingml/2006/main">
              <a:ext uri="{FF2B5EF4-FFF2-40B4-BE49-F238E27FC236}">
                <a16:creationId xmlns:a16="http://schemas.microsoft.com/office/drawing/2014/main" id="{14CD2BE5-B13A-4E63-83EC-3141A910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71900"/>
            <a:ext cx="1524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Rompehielo</a:t>
            </a:r>
          </a:p>
        </p:txBody>
      </p:sp>
      <p:sp>
        <p:nvSpPr>
          <p:cNvPr id="22" name="text-066">
            <a:extLst xmlns:a="http://schemas.openxmlformats.org/drawingml/2006/main">
              <a:ext uri="{FF2B5EF4-FFF2-40B4-BE49-F238E27FC236}">
                <a16:creationId xmlns:a16="http://schemas.microsoft.com/office/drawing/2014/main" id="{6C3C4B6F-61A0-48C6-AB8D-2ACB33E5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381375"/>
            <a:ext cx="152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5–20</a:t>
            </a:r>
          </a:p>
        </p:txBody>
      </p:sp>
      <p:sp>
        <p:nvSpPr>
          <p:cNvPr id="23" name="text-067">
            <a:extLst xmlns:a="http://schemas.openxmlformats.org/drawingml/2006/main">
              <a:ext uri="{FF2B5EF4-FFF2-40B4-BE49-F238E27FC236}">
                <a16:creationId xmlns:a16="http://schemas.microsoft.com/office/drawing/2014/main" id="{DB268962-BDBE-48FE-B975-0A969EC6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771900"/>
            <a:ext cx="1524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Microteoría</a:t>
            </a:r>
          </a:p>
        </p:txBody>
      </p:sp>
      <p:sp>
        <p:nvSpPr>
          <p:cNvPr id="24" name="text-068">
            <a:extLst xmlns:a="http://schemas.openxmlformats.org/drawingml/2006/main">
              <a:ext uri="{FF2B5EF4-FFF2-40B4-BE49-F238E27FC236}">
                <a16:creationId xmlns:a16="http://schemas.microsoft.com/office/drawing/2014/main" id="{50FBC6DA-925E-4C58-8E9D-8CE6D366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81375"/>
            <a:ext cx="152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20–40</a:t>
            </a:r>
          </a:p>
        </p:txBody>
      </p:sp>
      <p:sp>
        <p:nvSpPr>
          <p:cNvPr id="25" name="text-069">
            <a:extLst xmlns:a="http://schemas.openxmlformats.org/drawingml/2006/main">
              <a:ext uri="{FF2B5EF4-FFF2-40B4-BE49-F238E27FC236}">
                <a16:creationId xmlns:a16="http://schemas.microsoft.com/office/drawing/2014/main" id="{1AB05A62-E393-49DE-96FA-E9DD7119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771900"/>
            <a:ext cx="161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Demostración</a:t>
            </a:r>
          </a:p>
        </p:txBody>
      </p:sp>
      <p:sp>
        <p:nvSpPr>
          <p:cNvPr id="26" name="text-070">
            <a:extLst xmlns:a="http://schemas.openxmlformats.org/drawingml/2006/main">
              <a:ext uri="{FF2B5EF4-FFF2-40B4-BE49-F238E27FC236}">
                <a16:creationId xmlns:a16="http://schemas.microsoft.com/office/drawing/2014/main" id="{CB32A2D6-233F-4530-9FB5-7D71B89A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381375"/>
            <a:ext cx="152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40–75</a:t>
            </a:r>
          </a:p>
        </p:txBody>
      </p:sp>
      <p:sp>
        <p:nvSpPr>
          <p:cNvPr id="27" name="text-071">
            <a:extLst xmlns:a="http://schemas.openxmlformats.org/drawingml/2006/main">
              <a:ext uri="{FF2B5EF4-FFF2-40B4-BE49-F238E27FC236}">
                <a16:creationId xmlns:a16="http://schemas.microsoft.com/office/drawing/2014/main" id="{4951EEBD-25FA-4F38-AF65-8AD1BD26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71900"/>
            <a:ext cx="1524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Laboratorio</a:t>
            </a:r>
          </a:p>
        </p:txBody>
      </p:sp>
      <p:sp>
        <p:nvSpPr>
          <p:cNvPr id="28" name="text-072">
            <a:extLst xmlns:a="http://schemas.openxmlformats.org/drawingml/2006/main">
              <a:ext uri="{FF2B5EF4-FFF2-40B4-BE49-F238E27FC236}">
                <a16:creationId xmlns:a16="http://schemas.microsoft.com/office/drawing/2014/main" id="{8A32CB6B-9C94-435D-8DA6-0A5729D11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81375"/>
            <a:ext cx="152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F2C14E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C14E"/>
                </a:solidFill>
              </a:rPr>
              <a:t>75–85</a:t>
            </a:r>
          </a:p>
        </p:txBody>
      </p:sp>
      <p:sp>
        <p:nvSpPr>
          <p:cNvPr id="29" name="text-073">
            <a:extLst xmlns:a="http://schemas.openxmlformats.org/drawingml/2006/main">
              <a:ext uri="{FF2B5EF4-FFF2-40B4-BE49-F238E27FC236}">
                <a16:creationId xmlns:a16="http://schemas.microsoft.com/office/drawing/2014/main" id="{AE8521CA-6EDD-4160-9AF5-C1A332AF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771900"/>
            <a:ext cx="1524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Revisión</a:t>
            </a:r>
          </a:p>
        </p:txBody>
      </p:sp>
      <p:sp>
        <p:nvSpPr>
          <p:cNvPr id="30" name="text-074">
            <a:extLst xmlns:a="http://schemas.openxmlformats.org/drawingml/2006/main">
              <a:ext uri="{FF2B5EF4-FFF2-40B4-BE49-F238E27FC236}">
                <a16:creationId xmlns:a16="http://schemas.microsoft.com/office/drawing/2014/main" id="{47010F7B-E017-4F22-8842-991CA1FD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381375"/>
            <a:ext cx="152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85–90</a:t>
            </a:r>
          </a:p>
        </p:txBody>
      </p:sp>
      <p:sp>
        <p:nvSpPr>
          <p:cNvPr id="31" name="text-075">
            <a:extLst xmlns:a="http://schemas.openxmlformats.org/drawingml/2006/main">
              <a:ext uri="{FF2B5EF4-FFF2-40B4-BE49-F238E27FC236}">
                <a16:creationId xmlns:a16="http://schemas.microsoft.com/office/drawing/2014/main" id="{B8DE9231-D7C9-40EE-A329-455F0FB3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771900"/>
            <a:ext cx="15240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Salida</a:t>
            </a:r>
          </a:p>
        </p:txBody>
      </p:sp>
      <p:sp>
        <p:nvSpPr>
          <p:cNvPr id="32" name="shape-076">
            <a:extLst xmlns:a="http://schemas.openxmlformats.org/drawingml/2006/main">
              <a:ext uri="{FF2B5EF4-FFF2-40B4-BE49-F238E27FC236}">
                <a16:creationId xmlns:a16="http://schemas.microsoft.com/office/drawing/2014/main" id="{F8054C04-DF87-4F0B-900D-8EAE582E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105727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text-077">
            <a:extLst xmlns:a="http://schemas.openxmlformats.org/drawingml/2006/main">
              <a:ext uri="{FF2B5EF4-FFF2-40B4-BE49-F238E27FC236}">
                <a16:creationId xmlns:a16="http://schemas.microsoft.com/office/drawing/2014/main" id="{8EEA8AFF-3C13-42EA-B350-EF42BA71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096500" cy="333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Práctica, demostración, producción, revisión o aplicación: 75 min</a:t>
            </a:r>
          </a:p>
        </p:txBody>
      </p:sp>
    </p:spTree>
    <p:extLst>
      <p:ext uri="{BB962C8B-B14F-4D97-AF65-F5344CB8AC3E}">
        <p14:creationId xmlns:p14="http://schemas.microsoft.com/office/powerpoint/2010/main" val="3835797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78">
            <a:extLst xmlns:a="http://schemas.openxmlformats.org/drawingml/2006/main">
              <a:ext uri="{FF2B5EF4-FFF2-40B4-BE49-F238E27FC236}">
                <a16:creationId xmlns:a16="http://schemas.microsoft.com/office/drawing/2014/main" id="{E8E7135A-3929-46EC-B474-8130DD33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MICROTEORÍA · 5–20 MIN</a:t>
            </a:r>
          </a:p>
        </p:txBody>
      </p:sp>
      <p:sp>
        <p:nvSpPr>
          <p:cNvPr id="2" name="text-079">
            <a:extLst xmlns:a="http://schemas.openxmlformats.org/drawingml/2006/main">
              <a:ext uri="{FF2B5EF4-FFF2-40B4-BE49-F238E27FC236}">
                <a16:creationId xmlns:a16="http://schemas.microsoft.com/office/drawing/2014/main" id="{AACCA5E1-2AF4-4B3B-BCC9-BDF48721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La IA generativa produce posibilidades; el docente decide su valor</a:t>
            </a:r>
          </a:p>
        </p:txBody>
      </p:sp>
      <p:cxnSp>
        <p:nvCxnSpPr>
          <p:cNvPr id="15" name="rule-080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081">
            <a:extLst xmlns:a="http://schemas.openxmlformats.org/drawingml/2006/main">
              <a:ext uri="{FF2B5EF4-FFF2-40B4-BE49-F238E27FC236}">
                <a16:creationId xmlns:a16="http://schemas.microsoft.com/office/drawing/2014/main" id="{E873807E-6DB8-4453-B3E2-D6473FFF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082">
            <a:extLst xmlns:a="http://schemas.openxmlformats.org/drawingml/2006/main">
              <a:ext uri="{FF2B5EF4-FFF2-40B4-BE49-F238E27FC236}">
                <a16:creationId xmlns:a16="http://schemas.microsoft.com/office/drawing/2014/main" id="{3B8194CB-F227-4A24-8635-0E0A9908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05</a:t>
            </a:r>
          </a:p>
        </p:txBody>
      </p:sp>
      <p:sp>
        <p:nvSpPr>
          <p:cNvPr id="6" name="text-083">
            <a:extLst xmlns:a="http://schemas.openxmlformats.org/drawingml/2006/main">
              <a:ext uri="{FF2B5EF4-FFF2-40B4-BE49-F238E27FC236}">
                <a16:creationId xmlns:a16="http://schemas.microsoft.com/office/drawing/2014/main" id="{8F36FB34-5011-4776-8C5B-A411ACFC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461962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Puede</a:t>
            </a:r>
          </a:p>
        </p:txBody>
      </p:sp>
      <p:sp>
        <p:nvSpPr>
          <p:cNvPr id="7" name="text-084">
            <a:extLst xmlns:a="http://schemas.openxmlformats.org/drawingml/2006/main">
              <a:ext uri="{FF2B5EF4-FFF2-40B4-BE49-F238E27FC236}">
                <a16:creationId xmlns:a16="http://schemas.microsoft.com/office/drawing/2014/main" id="{19CA5DA1-DF0B-42B0-A80D-A569E182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4572000" cy="228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proponer borradores
• reorganizar y explicar
• transformar formatos
• generar alternativas</a:t>
            </a:r>
          </a:p>
        </p:txBody>
      </p:sp>
      <p:sp>
        <p:nvSpPr>
          <p:cNvPr id="8" name="shape-085">
            <a:extLst xmlns:a="http://schemas.openxmlformats.org/drawingml/2006/main">
              <a:ext uri="{FF2B5EF4-FFF2-40B4-BE49-F238E27FC236}">
                <a16:creationId xmlns:a16="http://schemas.microsoft.com/office/drawing/2014/main" id="{78BFB07F-E0CC-4597-90AD-82F32711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1905000"/>
            <a:ext cx="762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2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ext-086">
            <a:extLst xmlns:a="http://schemas.openxmlformats.org/drawingml/2006/main">
              <a:ext uri="{FF2B5EF4-FFF2-40B4-BE49-F238E27FC236}">
                <a16:creationId xmlns:a16="http://schemas.microsoft.com/office/drawing/2014/main" id="{D8AEDE25-33C0-4F04-8E23-833FF931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76450"/>
            <a:ext cx="461962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No garantiza</a:t>
            </a:r>
          </a:p>
        </p:txBody>
      </p:sp>
      <p:sp>
        <p:nvSpPr>
          <p:cNvPr id="10" name="text-087">
            <a:extLst xmlns:a="http://schemas.openxmlformats.org/drawingml/2006/main">
              <a:ext uri="{FF2B5EF4-FFF2-40B4-BE49-F238E27FC236}">
                <a16:creationId xmlns:a16="http://schemas.microsoft.com/office/drawing/2014/main" id="{4F4A1159-F251-49C4-B367-473C5D7C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24150"/>
            <a:ext cx="4572000" cy="228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verdad factual
• pertinencia curricular
• protección de datos
• equidad o inclusión</a:t>
            </a:r>
          </a:p>
        </p:txBody>
      </p:sp>
      <p:sp>
        <p:nvSpPr>
          <p:cNvPr id="11" name="shape-088">
            <a:extLst xmlns:a="http://schemas.openxmlformats.org/drawingml/2006/main">
              <a:ext uri="{FF2B5EF4-FFF2-40B4-BE49-F238E27FC236}">
                <a16:creationId xmlns:a16="http://schemas.microsoft.com/office/drawing/2014/main" id="{24275286-B91D-4573-91C6-08D52F9C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67350"/>
            <a:ext cx="105537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089">
            <a:extLst xmlns:a="http://schemas.openxmlformats.org/drawingml/2006/main">
              <a:ext uri="{FF2B5EF4-FFF2-40B4-BE49-F238E27FC236}">
                <a16:creationId xmlns:a16="http://schemas.microsoft.com/office/drawing/2014/main" id="{A7CB303E-A719-4D71-B377-38A4213C3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91175"/>
            <a:ext cx="100584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Úsala como colaboradora de borradores, no como autoridad final.</a:t>
            </a:r>
          </a:p>
        </p:txBody>
      </p:sp>
    </p:spTree>
    <p:extLst>
      <p:ext uri="{BB962C8B-B14F-4D97-AF65-F5344CB8AC3E}">
        <p14:creationId xmlns:p14="http://schemas.microsoft.com/office/powerpoint/2010/main" val="124777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90">
            <a:extLst xmlns:a="http://schemas.openxmlformats.org/drawingml/2006/main">
              <a:ext uri="{FF2B5EF4-FFF2-40B4-BE49-F238E27FC236}">
                <a16:creationId xmlns:a16="http://schemas.microsoft.com/office/drawing/2014/main" id="{D2D43D27-4293-42B6-B46A-94BA9A68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LECTURA CRÍTICA</a:t>
            </a:r>
          </a:p>
        </p:txBody>
      </p:sp>
      <p:sp>
        <p:nvSpPr>
          <p:cNvPr id="2" name="text-091">
            <a:extLst xmlns:a="http://schemas.openxmlformats.org/drawingml/2006/main">
              <a:ext uri="{FF2B5EF4-FFF2-40B4-BE49-F238E27FC236}">
                <a16:creationId xmlns:a16="http://schemas.microsoft.com/office/drawing/2014/main" id="{187DAB8A-0090-48CA-878D-59829DE2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La fluidez es una señal de forma, no una prueba de verdad</a:t>
            </a:r>
          </a:p>
        </p:txBody>
      </p:sp>
      <p:cxnSp>
        <p:nvCxnSpPr>
          <p:cNvPr id="17" name="rule-092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093">
            <a:extLst xmlns:a="http://schemas.openxmlformats.org/drawingml/2006/main">
              <a:ext uri="{FF2B5EF4-FFF2-40B4-BE49-F238E27FC236}">
                <a16:creationId xmlns:a16="http://schemas.microsoft.com/office/drawing/2014/main" id="{EAE7C181-2BF0-4DE6-867E-9B380925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094">
            <a:extLst xmlns:a="http://schemas.openxmlformats.org/drawingml/2006/main">
              <a:ext uri="{FF2B5EF4-FFF2-40B4-BE49-F238E27FC236}">
                <a16:creationId xmlns:a16="http://schemas.microsoft.com/office/drawing/2014/main" id="{6A15EF42-A062-4F84-BD57-8BF85D332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06</a:t>
            </a:r>
          </a:p>
        </p:txBody>
      </p:sp>
      <p:sp>
        <p:nvSpPr>
          <p:cNvPr id="6" name="shape-095">
            <a:extLst xmlns:a="http://schemas.openxmlformats.org/drawingml/2006/main">
              <a:ext uri="{FF2B5EF4-FFF2-40B4-BE49-F238E27FC236}">
                <a16:creationId xmlns:a16="http://schemas.microsoft.com/office/drawing/2014/main" id="{B6DFBDD5-247A-4DFA-8364-479EDFC8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489585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096">
            <a:extLst xmlns:a="http://schemas.openxmlformats.org/drawingml/2006/main">
              <a:ext uri="{FF2B5EF4-FFF2-40B4-BE49-F238E27FC236}">
                <a16:creationId xmlns:a16="http://schemas.microsoft.com/office/drawing/2014/main" id="{7616BFFE-F758-4CEB-92C3-138AFFD3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4286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Suena bien</a:t>
            </a:r>
          </a:p>
        </p:txBody>
      </p:sp>
      <p:sp>
        <p:nvSpPr>
          <p:cNvPr id="8" name="text-097">
            <a:extLst xmlns:a="http://schemas.openxmlformats.org/drawingml/2006/main">
              <a:ext uri="{FF2B5EF4-FFF2-40B4-BE49-F238E27FC236}">
                <a16:creationId xmlns:a16="http://schemas.microsoft.com/office/drawing/2014/main" id="{4E48C1CA-364C-43BE-B2F2-77D62F80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409575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Orden, tono seguro, ejemplos y vocabulario plausible.</a:t>
            </a:r>
          </a:p>
        </p:txBody>
      </p:sp>
      <p:sp>
        <p:nvSpPr>
          <p:cNvPr id="9" name="text-098">
            <a:extLst xmlns:a="http://schemas.openxmlformats.org/drawingml/2006/main">
              <a:ext uri="{FF2B5EF4-FFF2-40B4-BE49-F238E27FC236}">
                <a16:creationId xmlns:a16="http://schemas.microsoft.com/office/drawing/2014/main" id="{BB1F38AE-0638-4E20-9FC7-5AEA009DA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819400"/>
            <a:ext cx="1047750" cy="1047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1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≠</a:t>
            </a:r>
          </a:p>
        </p:txBody>
      </p:sp>
      <p:sp>
        <p:nvSpPr>
          <p:cNvPr id="10" name="shape-099">
            <a:extLst xmlns:a="http://schemas.openxmlformats.org/drawingml/2006/main">
              <a:ext uri="{FF2B5EF4-FFF2-40B4-BE49-F238E27FC236}">
                <a16:creationId xmlns:a16="http://schemas.microsoft.com/office/drawing/2014/main" id="{184B5E58-D847-4E95-9F2D-7BA81477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95500"/>
            <a:ext cx="489585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100">
            <a:extLst xmlns:a="http://schemas.openxmlformats.org/drawingml/2006/main">
              <a:ext uri="{FF2B5EF4-FFF2-40B4-BE49-F238E27FC236}">
                <a16:creationId xmlns:a16="http://schemas.microsoft.com/office/drawing/2014/main" id="{F9972114-A9FD-402B-BD69-E10E0C97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400300"/>
            <a:ext cx="4286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Es fiable</a:t>
            </a:r>
          </a:p>
        </p:txBody>
      </p:sp>
      <p:sp>
        <p:nvSpPr>
          <p:cNvPr id="12" name="text-101">
            <a:extLst xmlns:a="http://schemas.openxmlformats.org/drawingml/2006/main">
              <a:ext uri="{FF2B5EF4-FFF2-40B4-BE49-F238E27FC236}">
                <a16:creationId xmlns:a16="http://schemas.microsoft.com/office/drawing/2014/main" id="{F127F5D6-7240-4A0E-9C9D-BFD0DA5C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124200"/>
            <a:ext cx="409575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Datos verificables, fuentes pertinentes, supuestos visibles y ajuste al contexto.</a:t>
            </a:r>
          </a:p>
        </p:txBody>
      </p:sp>
      <p:sp>
        <p:nvSpPr>
          <p:cNvPr id="13" name="shape-102">
            <a:extLst xmlns:a="http://schemas.openxmlformats.org/drawingml/2006/main">
              <a:ext uri="{FF2B5EF4-FFF2-40B4-BE49-F238E27FC236}">
                <a16:creationId xmlns:a16="http://schemas.microsoft.com/office/drawing/2014/main" id="{21532FF7-BDE4-4941-8DC5-EC5F461C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57800"/>
            <a:ext cx="11125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03">
            <a:extLst xmlns:a="http://schemas.openxmlformats.org/drawingml/2006/main">
              <a:ext uri="{FF2B5EF4-FFF2-40B4-BE49-F238E27FC236}">
                <a16:creationId xmlns:a16="http://schemas.microsoft.com/office/drawing/2014/main" id="{AAB8C396-BA68-47D4-9DC5-4E57A31A5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19725"/>
            <a:ext cx="10668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Pregunta docente: ¿qué tendría que comprobar antes de usar esta salida?</a:t>
            </a:r>
          </a:p>
        </p:txBody>
      </p:sp>
    </p:spTree>
    <p:extLst>
      <p:ext uri="{BB962C8B-B14F-4D97-AF65-F5344CB8AC3E}">
        <p14:creationId xmlns:p14="http://schemas.microsoft.com/office/powerpoint/2010/main" val="12175840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104">
            <a:extLst xmlns:a="http://schemas.openxmlformats.org/drawingml/2006/main">
              <a:ext uri="{FF2B5EF4-FFF2-40B4-BE49-F238E27FC236}">
                <a16:creationId xmlns:a16="http://schemas.microsoft.com/office/drawing/2014/main" id="{453F37D1-0332-4C21-9FA0-D98AE1C6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PRIVACIDAD Y ÉTICA</a:t>
            </a:r>
          </a:p>
        </p:txBody>
      </p:sp>
      <p:sp>
        <p:nvSpPr>
          <p:cNvPr id="2" name="text-105">
            <a:extLst xmlns:a="http://schemas.openxmlformats.org/drawingml/2006/main">
              <a:ext uri="{FF2B5EF4-FFF2-40B4-BE49-F238E27FC236}">
                <a16:creationId xmlns:a16="http://schemas.microsoft.com/office/drawing/2014/main" id="{2894840F-53AA-4D1D-9906-91A75ED0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Antes de pegar información, aplica el semáforo de privacidad</a:t>
            </a:r>
          </a:p>
        </p:txBody>
      </p:sp>
      <p:cxnSp>
        <p:nvCxnSpPr>
          <p:cNvPr id="24" name="rule-106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107">
            <a:extLst xmlns:a="http://schemas.openxmlformats.org/drawingml/2006/main">
              <a:ext uri="{FF2B5EF4-FFF2-40B4-BE49-F238E27FC236}">
                <a16:creationId xmlns:a16="http://schemas.microsoft.com/office/drawing/2014/main" id="{7744D7D8-565E-4D49-BDAE-185A75F2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108">
            <a:extLst xmlns:a="http://schemas.openxmlformats.org/drawingml/2006/main">
              <a:ext uri="{FF2B5EF4-FFF2-40B4-BE49-F238E27FC236}">
                <a16:creationId xmlns:a16="http://schemas.microsoft.com/office/drawing/2014/main" id="{B1BC2319-20E3-44C1-8462-33499AA2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07</a:t>
            </a:r>
          </a:p>
        </p:txBody>
      </p:sp>
      <p:sp>
        <p:nvSpPr>
          <p:cNvPr id="6" name="shape-109">
            <a:extLst xmlns:a="http://schemas.openxmlformats.org/drawingml/2006/main">
              <a:ext uri="{FF2B5EF4-FFF2-40B4-BE49-F238E27FC236}">
                <a16:creationId xmlns:a16="http://schemas.microsoft.com/office/drawing/2014/main" id="{2B4F1C76-37FB-46CA-95A7-617D67D6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333375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4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110">
            <a:extLst xmlns:a="http://schemas.openxmlformats.org/drawingml/2006/main">
              <a:ext uri="{FF2B5EF4-FFF2-40B4-BE49-F238E27FC236}">
                <a16:creationId xmlns:a16="http://schemas.microsoft.com/office/drawing/2014/main" id="{06925AB2-CA27-4D57-A4B9-E99B15E8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3333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7D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11">
            <a:extLst xmlns:a="http://schemas.openxmlformats.org/drawingml/2006/main">
              <a:ext uri="{FF2B5EF4-FFF2-40B4-BE49-F238E27FC236}">
                <a16:creationId xmlns:a16="http://schemas.microsoft.com/office/drawing/2014/main" id="{CB4BE933-841C-476A-8C29-1ECA57D2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2762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2E7D5A"/>
                </a:solidFill>
              </a:rPr>
              <a:t>VERDE</a:t>
            </a:r>
          </a:p>
        </p:txBody>
      </p:sp>
      <p:sp>
        <p:nvSpPr>
          <p:cNvPr id="9" name="text-112">
            <a:extLst xmlns:a="http://schemas.openxmlformats.org/drawingml/2006/main">
              <a:ext uri="{FF2B5EF4-FFF2-40B4-BE49-F238E27FC236}">
                <a16:creationId xmlns:a16="http://schemas.microsoft.com/office/drawing/2014/main" id="{93409923-D507-4A03-BA1E-377CBDD0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0"/>
            <a:ext cx="2762250" cy="1476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Tema, nivel, tiempo, recursos y criterios generales.</a:t>
            </a:r>
          </a:p>
        </p:txBody>
      </p:sp>
      <p:sp>
        <p:nvSpPr>
          <p:cNvPr id="10" name="text-113">
            <a:extLst xmlns:a="http://schemas.openxmlformats.org/drawingml/2006/main">
              <a:ext uri="{FF2B5EF4-FFF2-40B4-BE49-F238E27FC236}">
                <a16:creationId xmlns:a16="http://schemas.microsoft.com/office/drawing/2014/main" id="{E0E32118-1731-4F64-AD36-0A5DAE26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0"/>
            <a:ext cx="2762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2E7D5A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2E7D5A"/>
                </a:solidFill>
              </a:rPr>
              <a:t>Usar</a:t>
            </a:r>
          </a:p>
        </p:txBody>
      </p:sp>
      <p:sp>
        <p:nvSpPr>
          <p:cNvPr id="11" name="shape-114">
            <a:extLst xmlns:a="http://schemas.openxmlformats.org/drawingml/2006/main">
              <a:ext uri="{FF2B5EF4-FFF2-40B4-BE49-F238E27FC236}">
                <a16:creationId xmlns:a16="http://schemas.microsoft.com/office/drawing/2014/main" id="{372D3D55-98C8-44FC-912B-004CC439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19300"/>
            <a:ext cx="333375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hape-115">
            <a:extLst xmlns:a="http://schemas.openxmlformats.org/drawingml/2006/main">
              <a:ext uri="{FF2B5EF4-FFF2-40B4-BE49-F238E27FC236}">
                <a16:creationId xmlns:a16="http://schemas.microsoft.com/office/drawing/2014/main" id="{5DA6CB65-6A32-42F0-90EB-C5246346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19300"/>
            <a:ext cx="3333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16">
            <a:extLst xmlns:a="http://schemas.openxmlformats.org/drawingml/2006/main">
              <a:ext uri="{FF2B5EF4-FFF2-40B4-BE49-F238E27FC236}">
                <a16:creationId xmlns:a16="http://schemas.microsoft.com/office/drawing/2014/main" id="{E60DCABC-1B76-4E5F-A2A6-F320F1997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400300"/>
            <a:ext cx="2762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AMARILLO</a:t>
            </a:r>
          </a:p>
        </p:txBody>
      </p:sp>
      <p:sp>
        <p:nvSpPr>
          <p:cNvPr id="14" name="text-117">
            <a:extLst xmlns:a="http://schemas.openxmlformats.org/drawingml/2006/main">
              <a:ext uri="{FF2B5EF4-FFF2-40B4-BE49-F238E27FC236}">
                <a16:creationId xmlns:a16="http://schemas.microsoft.com/office/drawing/2014/main" id="{2762D229-7043-4349-B9FD-A3EAD134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48000"/>
            <a:ext cx="2762250" cy="1476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Trabajos internos o ejemplos reales que puedan anonimizarse.</a:t>
            </a:r>
          </a:p>
        </p:txBody>
      </p:sp>
      <p:sp>
        <p:nvSpPr>
          <p:cNvPr id="15" name="text-118">
            <a:extLst xmlns:a="http://schemas.openxmlformats.org/drawingml/2006/main">
              <a:ext uri="{FF2B5EF4-FFF2-40B4-BE49-F238E27FC236}">
                <a16:creationId xmlns:a16="http://schemas.microsoft.com/office/drawing/2014/main" id="{B6515FB5-5CA2-4A6A-A1BA-D6F858F1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762500"/>
            <a:ext cx="2762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Anonimizar y reducir</a:t>
            </a:r>
          </a:p>
        </p:txBody>
      </p:sp>
      <p:sp>
        <p:nvSpPr>
          <p:cNvPr id="16" name="shape-119">
            <a:extLst xmlns:a="http://schemas.openxmlformats.org/drawingml/2006/main">
              <a:ext uri="{FF2B5EF4-FFF2-40B4-BE49-F238E27FC236}">
                <a16:creationId xmlns:a16="http://schemas.microsoft.com/office/drawing/2014/main" id="{E22DFD40-7D83-4014-B8A3-86E40C00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19300"/>
            <a:ext cx="333375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9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hape-120">
            <a:extLst xmlns:a="http://schemas.openxmlformats.org/drawingml/2006/main">
              <a:ext uri="{FF2B5EF4-FFF2-40B4-BE49-F238E27FC236}">
                <a16:creationId xmlns:a16="http://schemas.microsoft.com/office/drawing/2014/main" id="{2C1E3F3D-C413-46DD-BEC0-B8D26CB1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19300"/>
            <a:ext cx="33337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3B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-121">
            <a:extLst xmlns:a="http://schemas.openxmlformats.org/drawingml/2006/main">
              <a:ext uri="{FF2B5EF4-FFF2-40B4-BE49-F238E27FC236}">
                <a16:creationId xmlns:a16="http://schemas.microsoft.com/office/drawing/2014/main" id="{AE7036D2-F99F-4E9E-80E1-FC821EB9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400300"/>
            <a:ext cx="27622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C23B3B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23B3B"/>
                </a:solidFill>
              </a:rPr>
              <a:t>ROJO</a:t>
            </a:r>
          </a:p>
        </p:txBody>
      </p:sp>
      <p:sp>
        <p:nvSpPr>
          <p:cNvPr id="19" name="text-122">
            <a:extLst xmlns:a="http://schemas.openxmlformats.org/drawingml/2006/main">
              <a:ext uri="{FF2B5EF4-FFF2-40B4-BE49-F238E27FC236}">
                <a16:creationId xmlns:a16="http://schemas.microsoft.com/office/drawing/2014/main" id="{9AC0AE29-8A7A-434A-ADA2-D5FAF78C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048000"/>
            <a:ext cx="2762250" cy="1476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Nombres, calificaciones, expedientes, rostros o datos sensibles.</a:t>
            </a:r>
          </a:p>
        </p:txBody>
      </p:sp>
      <p:sp>
        <p:nvSpPr>
          <p:cNvPr id="20" name="text-123">
            <a:extLst xmlns:a="http://schemas.openxmlformats.org/drawingml/2006/main">
              <a:ext uri="{FF2B5EF4-FFF2-40B4-BE49-F238E27FC236}">
                <a16:creationId xmlns:a16="http://schemas.microsoft.com/office/drawing/2014/main" id="{A2ECF3D2-61D3-49A3-9EDA-20447277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762500"/>
            <a:ext cx="2762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C23B3B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23B3B"/>
                </a:solidFill>
              </a:rPr>
              <a:t>No pegar</a:t>
            </a:r>
          </a:p>
        </p:txBody>
      </p:sp>
      <p:sp>
        <p:nvSpPr>
          <p:cNvPr id="21" name="text-124">
            <a:extLst xmlns:a="http://schemas.openxmlformats.org/drawingml/2006/main">
              <a:ext uri="{FF2B5EF4-FFF2-40B4-BE49-F238E27FC236}">
                <a16:creationId xmlns:a16="http://schemas.microsoft.com/office/drawing/2014/main" id="{B5D993C4-A1A6-4559-B083-71C1655C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76900"/>
            <a:ext cx="111252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Regla rápida: si identifica a una persona, no lo pegues.</a:t>
            </a:r>
          </a:p>
        </p:txBody>
      </p:sp>
    </p:spTree>
    <p:extLst>
      <p:ext uri="{BB962C8B-B14F-4D97-AF65-F5344CB8AC3E}">
        <p14:creationId xmlns:p14="http://schemas.microsoft.com/office/powerpoint/2010/main" val="21097606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125">
            <a:extLst xmlns:a="http://schemas.openxmlformats.org/drawingml/2006/main">
              <a:ext uri="{FF2B5EF4-FFF2-40B4-BE49-F238E27FC236}">
                <a16:creationId xmlns:a16="http://schemas.microsoft.com/office/drawing/2014/main" id="{CD17B27E-BC51-4B77-B9EF-233D9534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MÉTODO DE LA SESIÓN</a:t>
            </a:r>
          </a:p>
        </p:txBody>
      </p:sp>
      <p:sp>
        <p:nvSpPr>
          <p:cNvPr id="2" name="text-126">
            <a:extLst xmlns:a="http://schemas.openxmlformats.org/drawingml/2006/main">
              <a:ext uri="{FF2B5EF4-FFF2-40B4-BE49-F238E27FC236}">
                <a16:creationId xmlns:a16="http://schemas.microsoft.com/office/drawing/2014/main" id="{FAE1E368-1215-4F11-B519-34BB845B5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AULA-IA convierte la salida de la IA en una decisión docente</a:t>
            </a:r>
          </a:p>
        </p:txBody>
      </p:sp>
      <p:cxnSp>
        <p:nvCxnSpPr>
          <p:cNvPr id="27" name="rule-127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128">
            <a:extLst xmlns:a="http://schemas.openxmlformats.org/drawingml/2006/main">
              <a:ext uri="{FF2B5EF4-FFF2-40B4-BE49-F238E27FC236}">
                <a16:creationId xmlns:a16="http://schemas.microsoft.com/office/drawing/2014/main" id="{4EE3C516-4B33-4023-A73F-928188B3A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129">
            <a:extLst xmlns:a="http://schemas.openxmlformats.org/drawingml/2006/main">
              <a:ext uri="{FF2B5EF4-FFF2-40B4-BE49-F238E27FC236}">
                <a16:creationId xmlns:a16="http://schemas.microsoft.com/office/drawing/2014/main" id="{3F41315C-CC95-4C70-94CE-74DB4711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08</a:t>
            </a:r>
          </a:p>
        </p:txBody>
      </p:sp>
      <p:cxnSp>
        <p:nvCxnSpPr>
          <p:cNvPr id="30" name="rule-130"/>
          <p:cNvCxnSpPr/>
          <p:nvPr/>
        </p:nvCxnSpPr>
        <p:spPr>
          <a:xfrm xmlns:a="http://schemas.openxmlformats.org/drawingml/2006/main">
            <a:off x="1381125" y="3295650"/>
            <a:ext cx="8858250" cy="4763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B8C2CC"/>
            </a:solidFill>
            <a:prstDash val="solid"/>
          </a:ln>
        </p:spPr>
      </p:cxnSp>
      <p:sp>
        <p:nvSpPr>
          <p:cNvPr id="7" name="shape-131">
            <a:extLst xmlns:a="http://schemas.openxmlformats.org/drawingml/2006/main">
              <a:ext uri="{FF2B5EF4-FFF2-40B4-BE49-F238E27FC236}">
                <a16:creationId xmlns:a16="http://schemas.microsoft.com/office/drawing/2014/main" id="{A573E538-319F-4EAE-9683-94316939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908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shape-132">
            <a:extLst xmlns:a="http://schemas.openxmlformats.org/drawingml/2006/main">
              <a:ext uri="{FF2B5EF4-FFF2-40B4-BE49-F238E27FC236}">
                <a16:creationId xmlns:a16="http://schemas.microsoft.com/office/drawing/2014/main" id="{449F4DA8-3A6A-4936-B2DE-164326DE6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908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A3B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hape-133">
            <a:extLst xmlns:a="http://schemas.openxmlformats.org/drawingml/2006/main">
              <a:ext uri="{FF2B5EF4-FFF2-40B4-BE49-F238E27FC236}">
                <a16:creationId xmlns:a16="http://schemas.microsoft.com/office/drawing/2014/main" id="{DF9A5567-44D9-419C-AB3B-27126B3B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908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hape-134">
            <a:extLst xmlns:a="http://schemas.openxmlformats.org/drawingml/2006/main">
              <a:ext uri="{FF2B5EF4-FFF2-40B4-BE49-F238E27FC236}">
                <a16:creationId xmlns:a16="http://schemas.microsoft.com/office/drawing/2014/main" id="{9890F378-916F-4012-B752-40AC4CDB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908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135">
            <a:extLst xmlns:a="http://schemas.openxmlformats.org/drawingml/2006/main">
              <a:ext uri="{FF2B5EF4-FFF2-40B4-BE49-F238E27FC236}">
                <a16:creationId xmlns:a16="http://schemas.microsoft.com/office/drawing/2014/main" id="{B1B11E65-3E4E-4C14-AE5B-2E3CB57D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05150"/>
            <a:ext cx="6096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2" name="text-136">
            <a:extLst xmlns:a="http://schemas.openxmlformats.org/drawingml/2006/main">
              <a:ext uri="{FF2B5EF4-FFF2-40B4-BE49-F238E27FC236}">
                <a16:creationId xmlns:a16="http://schemas.microsoft.com/office/drawing/2014/main" id="{511706CD-E04D-452D-9717-1EA0DBBE8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105150"/>
            <a:ext cx="6096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U</a:t>
            </a:r>
          </a:p>
        </p:txBody>
      </p:sp>
      <p:sp>
        <p:nvSpPr>
          <p:cNvPr id="13" name="text-137">
            <a:extLst xmlns:a="http://schemas.openxmlformats.org/drawingml/2006/main">
              <a:ext uri="{FF2B5EF4-FFF2-40B4-BE49-F238E27FC236}">
                <a16:creationId xmlns:a16="http://schemas.microsoft.com/office/drawing/2014/main" id="{368FBBD4-0554-4398-8D65-007ED02D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105150"/>
            <a:ext cx="6096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</a:t>
            </a:r>
          </a:p>
        </p:txBody>
      </p:sp>
      <p:sp>
        <p:nvSpPr>
          <p:cNvPr id="14" name="text-138">
            <a:extLst xmlns:a="http://schemas.openxmlformats.org/drawingml/2006/main">
              <a:ext uri="{FF2B5EF4-FFF2-40B4-BE49-F238E27FC236}">
                <a16:creationId xmlns:a16="http://schemas.microsoft.com/office/drawing/2014/main" id="{A92EFB98-A965-45FC-8192-FEEF67F9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105150"/>
            <a:ext cx="6096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5" name="text-139">
            <a:extLst xmlns:a="http://schemas.openxmlformats.org/drawingml/2006/main">
              <a:ext uri="{FF2B5EF4-FFF2-40B4-BE49-F238E27FC236}">
                <a16:creationId xmlns:a16="http://schemas.microsoft.com/office/drawing/2014/main" id="{C9690E25-99AC-46B9-B8C3-E7F60BF3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Analizar</a:t>
            </a:r>
          </a:p>
        </p:txBody>
      </p:sp>
      <p:sp>
        <p:nvSpPr>
          <p:cNvPr id="16" name="text-140">
            <a:extLst xmlns:a="http://schemas.openxmlformats.org/drawingml/2006/main">
              <a:ext uri="{FF2B5EF4-FFF2-40B4-BE49-F238E27FC236}">
                <a16:creationId xmlns:a16="http://schemas.microsoft.com/office/drawing/2014/main" id="{30493F59-F28D-4A54-B8DD-E70C1D55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05250"/>
            <a:ext cx="17526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contexto, propósito
y límites</a:t>
            </a:r>
          </a:p>
        </p:txBody>
      </p:sp>
      <p:sp>
        <p:nvSpPr>
          <p:cNvPr id="17" name="text-141">
            <a:extLst xmlns:a="http://schemas.openxmlformats.org/drawingml/2006/main">
              <a:ext uri="{FF2B5EF4-FFF2-40B4-BE49-F238E27FC236}">
                <a16:creationId xmlns:a16="http://schemas.microsoft.com/office/drawing/2014/main" id="{31B3EFE9-3CE5-4F6C-9F76-74DD1E31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574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Usar</a:t>
            </a:r>
          </a:p>
        </p:txBody>
      </p:sp>
      <p:sp>
        <p:nvSpPr>
          <p:cNvPr id="18" name="text-142">
            <a:extLst xmlns:a="http://schemas.openxmlformats.org/drawingml/2006/main">
              <a:ext uri="{FF2B5EF4-FFF2-40B4-BE49-F238E27FC236}">
                <a16:creationId xmlns:a16="http://schemas.microsoft.com/office/drawing/2014/main" id="{03452269-28CE-4033-ADC4-B783FD1C7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905250"/>
            <a:ext cx="17526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IA con una
instrucción clara</a:t>
            </a:r>
          </a:p>
        </p:txBody>
      </p:sp>
      <p:sp>
        <p:nvSpPr>
          <p:cNvPr id="19" name="text-143">
            <a:extLst xmlns:a="http://schemas.openxmlformats.org/drawingml/2006/main">
              <a:ext uri="{FF2B5EF4-FFF2-40B4-BE49-F238E27FC236}">
                <a16:creationId xmlns:a16="http://schemas.microsoft.com/office/drawing/2014/main" id="{CDE775B7-E5FE-40BD-9257-363B2606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574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Leer</a:t>
            </a:r>
          </a:p>
        </p:txBody>
      </p:sp>
      <p:sp>
        <p:nvSpPr>
          <p:cNvPr id="20" name="text-144">
            <a:extLst xmlns:a="http://schemas.openxmlformats.org/drawingml/2006/main">
              <a:ext uri="{FF2B5EF4-FFF2-40B4-BE49-F238E27FC236}">
                <a16:creationId xmlns:a16="http://schemas.microsoft.com/office/drawing/2014/main" id="{8091D733-C068-415A-BDA0-46AF70D8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905250"/>
            <a:ext cx="17526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críticamente
la salida</a:t>
            </a:r>
          </a:p>
        </p:txBody>
      </p:sp>
      <p:sp>
        <p:nvSpPr>
          <p:cNvPr id="21" name="text-145">
            <a:extLst xmlns:a="http://schemas.openxmlformats.org/drawingml/2006/main">
              <a:ext uri="{FF2B5EF4-FFF2-40B4-BE49-F238E27FC236}">
                <a16:creationId xmlns:a16="http://schemas.microsoft.com/office/drawing/2014/main" id="{718C7082-1170-4579-ACE8-A38AE6F9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574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Ajustar</a:t>
            </a:r>
          </a:p>
        </p:txBody>
      </p:sp>
      <p:sp>
        <p:nvSpPr>
          <p:cNvPr id="22" name="text-146">
            <a:extLst xmlns:a="http://schemas.openxmlformats.org/drawingml/2006/main">
              <a:ext uri="{FF2B5EF4-FFF2-40B4-BE49-F238E27FC236}">
                <a16:creationId xmlns:a16="http://schemas.microsoft.com/office/drawing/2014/main" id="{6E8BE809-94E3-48A5-93AB-5A09D8B9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905250"/>
            <a:ext cx="17526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y aplicar con
juicio docente</a:t>
            </a:r>
          </a:p>
        </p:txBody>
      </p:sp>
      <p:sp>
        <p:nvSpPr>
          <p:cNvPr id="23" name="shape-147">
            <a:extLst xmlns:a="http://schemas.openxmlformats.org/drawingml/2006/main">
              <a:ext uri="{FF2B5EF4-FFF2-40B4-BE49-F238E27FC236}">
                <a16:creationId xmlns:a16="http://schemas.microsoft.com/office/drawing/2014/main" id="{84B32896-E8CB-4FAA-AC76-B08EDD50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334000"/>
            <a:ext cx="8001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148">
            <a:extLst xmlns:a="http://schemas.openxmlformats.org/drawingml/2006/main">
              <a:ext uri="{FF2B5EF4-FFF2-40B4-BE49-F238E27FC236}">
                <a16:creationId xmlns:a16="http://schemas.microsoft.com/office/drawing/2014/main" id="{98535A16-0049-479C-9DC8-1DEA00CE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476875"/>
            <a:ext cx="75438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El ciclo puede repetirse: cada lectura crítica mejora la siguiente instrucción.</a:t>
            </a:r>
          </a:p>
        </p:txBody>
      </p:sp>
    </p:spTree>
    <p:extLst>
      <p:ext uri="{BB962C8B-B14F-4D97-AF65-F5344CB8AC3E}">
        <p14:creationId xmlns:p14="http://schemas.microsoft.com/office/powerpoint/2010/main" val="7114291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149">
            <a:extLst xmlns:a="http://schemas.openxmlformats.org/drawingml/2006/main">
              <a:ext uri="{FF2B5EF4-FFF2-40B4-BE49-F238E27FC236}">
                <a16:creationId xmlns:a16="http://schemas.microsoft.com/office/drawing/2014/main" id="{3CFAFB7A-7EDC-459B-94B4-DB52F811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ANATOMÍA DE LA INSTRUCCIÓN</a:t>
            </a:r>
          </a:p>
        </p:txBody>
      </p:sp>
      <p:sp>
        <p:nvSpPr>
          <p:cNvPr id="2" name="text-150">
            <a:extLst xmlns:a="http://schemas.openxmlformats.org/drawingml/2006/main">
              <a:ext uri="{FF2B5EF4-FFF2-40B4-BE49-F238E27FC236}">
                <a16:creationId xmlns:a16="http://schemas.microsoft.com/office/drawing/2014/main" id="{32CE75E3-67D2-4111-A483-45AAA755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Un prompt contextual conecta una necesidad real con una salida revisable</a:t>
            </a:r>
          </a:p>
        </p:txBody>
      </p:sp>
      <p:cxnSp>
        <p:nvCxnSpPr>
          <p:cNvPr id="30" name="rule-151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152">
            <a:extLst xmlns:a="http://schemas.openxmlformats.org/drawingml/2006/main">
              <a:ext uri="{FF2B5EF4-FFF2-40B4-BE49-F238E27FC236}">
                <a16:creationId xmlns:a16="http://schemas.microsoft.com/office/drawing/2014/main" id="{59BF2FB5-095F-437A-97EC-9491DF4E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153">
            <a:extLst xmlns:a="http://schemas.openxmlformats.org/drawingml/2006/main">
              <a:ext uri="{FF2B5EF4-FFF2-40B4-BE49-F238E27FC236}">
                <a16:creationId xmlns:a16="http://schemas.microsoft.com/office/drawing/2014/main" id="{EAB145F2-1CDA-4F65-9E78-C20E2C0C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09</a:t>
            </a:r>
          </a:p>
        </p:txBody>
      </p:sp>
      <p:sp>
        <p:nvSpPr>
          <p:cNvPr id="6" name="shape-154">
            <a:extLst xmlns:a="http://schemas.openxmlformats.org/drawingml/2006/main">
              <a:ext uri="{FF2B5EF4-FFF2-40B4-BE49-F238E27FC236}">
                <a16:creationId xmlns:a16="http://schemas.microsoft.com/office/drawing/2014/main" id="{58461D21-C960-488B-A98D-98AD99F2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155">
            <a:extLst xmlns:a="http://schemas.openxmlformats.org/drawingml/2006/main">
              <a:ext uri="{FF2B5EF4-FFF2-40B4-BE49-F238E27FC236}">
                <a16:creationId xmlns:a16="http://schemas.microsoft.com/office/drawing/2014/main" id="{4B516DFD-69BF-4900-A156-BE49D29F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33600"/>
            <a:ext cx="4572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text-156">
            <a:extLst xmlns:a="http://schemas.openxmlformats.org/drawingml/2006/main">
              <a:ext uri="{FF2B5EF4-FFF2-40B4-BE49-F238E27FC236}">
                <a16:creationId xmlns:a16="http://schemas.microsoft.com/office/drawing/2014/main" id="{10653F44-86CF-446B-9BF2-28454468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38350"/>
            <a:ext cx="233362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Contexto</a:t>
            </a:r>
          </a:p>
        </p:txBody>
      </p:sp>
      <p:sp>
        <p:nvSpPr>
          <p:cNvPr id="9" name="text-157">
            <a:extLst xmlns:a="http://schemas.openxmlformats.org/drawingml/2006/main">
              <a:ext uri="{FF2B5EF4-FFF2-40B4-BE49-F238E27FC236}">
                <a16:creationId xmlns:a16="http://schemas.microsoft.com/office/drawing/2014/main" id="{A976550A-6753-4632-904B-62155C81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14600"/>
            <a:ext cx="36195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nivel, grupo, tiempo, recursos</a:t>
            </a:r>
          </a:p>
        </p:txBody>
      </p:sp>
      <p:sp>
        <p:nvSpPr>
          <p:cNvPr id="10" name="shape-158">
            <a:extLst xmlns:a="http://schemas.openxmlformats.org/drawingml/2006/main">
              <a:ext uri="{FF2B5EF4-FFF2-40B4-BE49-F238E27FC236}">
                <a16:creationId xmlns:a16="http://schemas.microsoft.com/office/drawing/2014/main" id="{71BB5894-FEA9-4835-B471-EDA11816B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A3B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159">
            <a:extLst xmlns:a="http://schemas.openxmlformats.org/drawingml/2006/main">
              <a:ext uri="{FF2B5EF4-FFF2-40B4-BE49-F238E27FC236}">
                <a16:creationId xmlns:a16="http://schemas.microsoft.com/office/drawing/2014/main" id="{9B53DB24-F53D-42EB-A8BD-B49438E3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52800"/>
            <a:ext cx="4572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text-160">
            <a:extLst xmlns:a="http://schemas.openxmlformats.org/drawingml/2006/main">
              <a:ext uri="{FF2B5EF4-FFF2-40B4-BE49-F238E27FC236}">
                <a16:creationId xmlns:a16="http://schemas.microsoft.com/office/drawing/2014/main" id="{554A5558-1B8B-4048-A59A-AAD328DE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57550"/>
            <a:ext cx="233362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Propósito</a:t>
            </a:r>
          </a:p>
        </p:txBody>
      </p:sp>
      <p:sp>
        <p:nvSpPr>
          <p:cNvPr id="13" name="text-161">
            <a:extLst xmlns:a="http://schemas.openxmlformats.org/drawingml/2006/main">
              <a:ext uri="{FF2B5EF4-FFF2-40B4-BE49-F238E27FC236}">
                <a16:creationId xmlns:a16="http://schemas.microsoft.com/office/drawing/2014/main" id="{69901CA9-509E-49D8-A60F-502BA5A6B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733800"/>
            <a:ext cx="36195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qué debe comprender o producir</a:t>
            </a:r>
          </a:p>
        </p:txBody>
      </p:sp>
      <p:sp>
        <p:nvSpPr>
          <p:cNvPr id="14" name="shape-162">
            <a:extLst xmlns:a="http://schemas.openxmlformats.org/drawingml/2006/main">
              <a:ext uri="{FF2B5EF4-FFF2-40B4-BE49-F238E27FC236}">
                <a16:creationId xmlns:a16="http://schemas.microsoft.com/office/drawing/2014/main" id="{FAFC8D6E-8798-431B-9E3C-30667818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163">
            <a:extLst xmlns:a="http://schemas.openxmlformats.org/drawingml/2006/main">
              <a:ext uri="{FF2B5EF4-FFF2-40B4-BE49-F238E27FC236}">
                <a16:creationId xmlns:a16="http://schemas.microsoft.com/office/drawing/2014/main" id="{CADD3DA6-BA28-4653-B3DA-A10564F2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4572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3</a:t>
            </a:r>
          </a:p>
        </p:txBody>
      </p:sp>
      <p:sp>
        <p:nvSpPr>
          <p:cNvPr id="16" name="text-164">
            <a:extLst xmlns:a="http://schemas.openxmlformats.org/drawingml/2006/main">
              <a:ext uri="{FF2B5EF4-FFF2-40B4-BE49-F238E27FC236}">
                <a16:creationId xmlns:a16="http://schemas.microsoft.com/office/drawing/2014/main" id="{50C931B3-8A0E-4648-BCFD-EB11587D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476750"/>
            <a:ext cx="233362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Encargo</a:t>
            </a:r>
          </a:p>
        </p:txBody>
      </p:sp>
      <p:sp>
        <p:nvSpPr>
          <p:cNvPr id="17" name="text-165">
            <a:extLst xmlns:a="http://schemas.openxmlformats.org/drawingml/2006/main">
              <a:ext uri="{FF2B5EF4-FFF2-40B4-BE49-F238E27FC236}">
                <a16:creationId xmlns:a16="http://schemas.microsoft.com/office/drawing/2014/main" id="{2447FFA0-61EE-494B-862B-B3A7162C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36195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tarea, formato y extensión</a:t>
            </a:r>
          </a:p>
        </p:txBody>
      </p:sp>
      <p:sp>
        <p:nvSpPr>
          <p:cNvPr id="18" name="shape-166">
            <a:extLst xmlns:a="http://schemas.openxmlformats.org/drawingml/2006/main">
              <a:ext uri="{FF2B5EF4-FFF2-40B4-BE49-F238E27FC236}">
                <a16:creationId xmlns:a16="http://schemas.microsoft.com/office/drawing/2014/main" id="{031DE229-2B44-4415-9C53-4F6B48E7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38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ext-167">
            <a:extLst xmlns:a="http://schemas.openxmlformats.org/drawingml/2006/main">
              <a:ext uri="{FF2B5EF4-FFF2-40B4-BE49-F238E27FC236}">
                <a16:creationId xmlns:a16="http://schemas.microsoft.com/office/drawing/2014/main" id="{D1052C35-034F-4064-ACAF-F692F2CA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33600"/>
            <a:ext cx="4572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0" name="text-168">
            <a:extLst xmlns:a="http://schemas.openxmlformats.org/drawingml/2006/main">
              <a:ext uri="{FF2B5EF4-FFF2-40B4-BE49-F238E27FC236}">
                <a16:creationId xmlns:a16="http://schemas.microsoft.com/office/drawing/2014/main" id="{A79BCDBA-7F63-4DA1-8E06-D05754E6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038350"/>
            <a:ext cx="233362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Criterios</a:t>
            </a:r>
          </a:p>
        </p:txBody>
      </p:sp>
      <p:sp>
        <p:nvSpPr>
          <p:cNvPr id="21" name="text-169">
            <a:extLst xmlns:a="http://schemas.openxmlformats.org/drawingml/2006/main">
              <a:ext uri="{FF2B5EF4-FFF2-40B4-BE49-F238E27FC236}">
                <a16:creationId xmlns:a16="http://schemas.microsoft.com/office/drawing/2014/main" id="{3236D1E5-71DA-4DB8-9FCA-E8F0ECC3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514600"/>
            <a:ext cx="40005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calidad, inclusión y restricciones</a:t>
            </a:r>
          </a:p>
        </p:txBody>
      </p:sp>
      <p:sp>
        <p:nvSpPr>
          <p:cNvPr id="22" name="shape-170">
            <a:extLst xmlns:a="http://schemas.openxmlformats.org/drawingml/2006/main">
              <a:ext uri="{FF2B5EF4-FFF2-40B4-BE49-F238E27FC236}">
                <a16:creationId xmlns:a16="http://schemas.microsoft.com/office/drawing/2014/main" id="{7CFF0F5D-80C6-4152-AACB-72A5DD7E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3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text-171">
            <a:extLst xmlns:a="http://schemas.openxmlformats.org/drawingml/2006/main">
              <a:ext uri="{FF2B5EF4-FFF2-40B4-BE49-F238E27FC236}">
                <a16:creationId xmlns:a16="http://schemas.microsoft.com/office/drawing/2014/main" id="{680F430E-66B3-48B0-8563-C53ECE28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52800"/>
            <a:ext cx="4572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4" name="text-172">
            <a:extLst xmlns:a="http://schemas.openxmlformats.org/drawingml/2006/main">
              <a:ext uri="{FF2B5EF4-FFF2-40B4-BE49-F238E27FC236}">
                <a16:creationId xmlns:a16="http://schemas.microsoft.com/office/drawing/2014/main" id="{D178EA28-D729-4E79-BAF4-5C2E02157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257550"/>
            <a:ext cx="2476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Verificación</a:t>
            </a:r>
          </a:p>
        </p:txBody>
      </p:sp>
      <p:sp>
        <p:nvSpPr>
          <p:cNvPr id="25" name="text-173">
            <a:extLst xmlns:a="http://schemas.openxmlformats.org/drawingml/2006/main">
              <a:ext uri="{FF2B5EF4-FFF2-40B4-BE49-F238E27FC236}">
                <a16:creationId xmlns:a16="http://schemas.microsoft.com/office/drawing/2014/main" id="{3408CC71-7032-4333-933D-DDAF1C1B2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733800"/>
            <a:ext cx="40005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fuentes, supuestos y dudas</a:t>
            </a:r>
          </a:p>
        </p:txBody>
      </p:sp>
      <p:sp>
        <p:nvSpPr>
          <p:cNvPr id="26" name="shape-174">
            <a:extLst xmlns:a="http://schemas.openxmlformats.org/drawingml/2006/main">
              <a:ext uri="{FF2B5EF4-FFF2-40B4-BE49-F238E27FC236}">
                <a16:creationId xmlns:a16="http://schemas.microsoft.com/office/drawing/2014/main" id="{EFED59A3-8DA6-4879-9F02-94CB5245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76750"/>
            <a:ext cx="49530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text-175">
            <a:extLst xmlns:a="http://schemas.openxmlformats.org/drawingml/2006/main">
              <a:ext uri="{FF2B5EF4-FFF2-40B4-BE49-F238E27FC236}">
                <a16:creationId xmlns:a16="http://schemas.microsoft.com/office/drawing/2014/main" id="{FDFA1991-EC1E-4A78-93A0-DB22AFD6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686300"/>
            <a:ext cx="44196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Si falta información, pide preguntas aclaratorias antes de responder.</a:t>
            </a:r>
          </a:p>
        </p:txBody>
      </p:sp>
    </p:spTree>
    <p:extLst>
      <p:ext uri="{BB962C8B-B14F-4D97-AF65-F5344CB8AC3E}">
        <p14:creationId xmlns:p14="http://schemas.microsoft.com/office/powerpoint/2010/main" val="3630055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76">
            <a:extLst xmlns:a="http://schemas.openxmlformats.org/drawingml/2006/main">
              <a:ext uri="{FF2B5EF4-FFF2-40B4-BE49-F238E27FC236}">
                <a16:creationId xmlns:a16="http://schemas.microsoft.com/office/drawing/2014/main" id="{398B1308-5F9A-450B-8226-803353F1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DEMOSTRACIÓN · 20–40 MIN</a:t>
            </a:r>
          </a:p>
        </p:txBody>
      </p:sp>
      <p:sp>
        <p:nvSpPr>
          <p:cNvPr id="2" name="text-177">
            <a:extLst xmlns:a="http://schemas.openxmlformats.org/drawingml/2006/main">
              <a:ext uri="{FF2B5EF4-FFF2-40B4-BE49-F238E27FC236}">
                <a16:creationId xmlns:a16="http://schemas.microsoft.com/office/drawing/2014/main" id="{CD1D747E-3C20-43E6-A83F-B3D56DA0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Primero observamos qué ocurre cuando la IA no conoce el aula</a:t>
            </a:r>
          </a:p>
        </p:txBody>
      </p:sp>
      <p:cxnSp>
        <p:nvCxnSpPr>
          <p:cNvPr id="16" name="rule-178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179">
            <a:extLst xmlns:a="http://schemas.openxmlformats.org/drawingml/2006/main">
              <a:ext uri="{FF2B5EF4-FFF2-40B4-BE49-F238E27FC236}">
                <a16:creationId xmlns:a16="http://schemas.microsoft.com/office/drawing/2014/main" id="{E5C6877D-0CE5-4A01-8791-5AA533AC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180">
            <a:extLst xmlns:a="http://schemas.openxmlformats.org/drawingml/2006/main">
              <a:ext uri="{FF2B5EF4-FFF2-40B4-BE49-F238E27FC236}">
                <a16:creationId xmlns:a16="http://schemas.microsoft.com/office/drawing/2014/main" id="{4DA5AACC-2E82-46C4-BEDB-80BC0A63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10</a:t>
            </a:r>
          </a:p>
        </p:txBody>
      </p:sp>
      <p:sp>
        <p:nvSpPr>
          <p:cNvPr id="6" name="text-181">
            <a:extLst xmlns:a="http://schemas.openxmlformats.org/drawingml/2006/main">
              <a:ext uri="{FF2B5EF4-FFF2-40B4-BE49-F238E27FC236}">
                <a16:creationId xmlns:a16="http://schemas.microsoft.com/office/drawing/2014/main" id="{2EDC142B-3F25-4810-B042-138257A2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00250"/>
            <a:ext cx="3143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Petición genérica</a:t>
            </a:r>
          </a:p>
        </p:txBody>
      </p:sp>
      <p:sp>
        <p:nvSpPr>
          <p:cNvPr id="7" name="shape-182">
            <a:extLst xmlns:a="http://schemas.openxmlformats.org/drawingml/2006/main">
              <a:ext uri="{FF2B5EF4-FFF2-40B4-BE49-F238E27FC236}">
                <a16:creationId xmlns:a16="http://schemas.microsoft.com/office/drawing/2014/main" id="{614023EF-9401-40B0-916E-7786E4E8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67437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83">
            <a:extLst xmlns:a="http://schemas.openxmlformats.org/drawingml/2006/main">
              <a:ext uri="{FF2B5EF4-FFF2-40B4-BE49-F238E27FC236}">
                <a16:creationId xmlns:a16="http://schemas.microsoft.com/office/drawing/2014/main" id="{0E3229A0-A5EA-4E76-87C2-FBAE9D29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38450"/>
            <a:ext cx="61722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“Diseña una actividad para enseñar el uso responsable del agua.”</a:t>
            </a:r>
          </a:p>
        </p:txBody>
      </p:sp>
      <p:sp>
        <p:nvSpPr>
          <p:cNvPr id="9" name="shape-184">
            <a:extLst xmlns:a="http://schemas.openxmlformats.org/drawingml/2006/main">
              <a:ext uri="{FF2B5EF4-FFF2-40B4-BE49-F238E27FC236}">
                <a16:creationId xmlns:a16="http://schemas.microsoft.com/office/drawing/2014/main" id="{5FE3E970-4632-410D-968A-07C20362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000250"/>
            <a:ext cx="32385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xt-185">
            <a:extLst xmlns:a="http://schemas.openxmlformats.org/drawingml/2006/main">
              <a:ext uri="{FF2B5EF4-FFF2-40B4-BE49-F238E27FC236}">
                <a16:creationId xmlns:a16="http://schemas.microsoft.com/office/drawing/2014/main" id="{A2FE44D6-2EE1-48C5-BBFF-3423F098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05050"/>
            <a:ext cx="2667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Respuesta simulada</a:t>
            </a:r>
          </a:p>
        </p:txBody>
      </p:sp>
      <p:sp>
        <p:nvSpPr>
          <p:cNvPr id="11" name="text-186">
            <a:extLst xmlns:a="http://schemas.openxmlformats.org/drawingml/2006/main">
              <a:ext uri="{FF2B5EF4-FFF2-40B4-BE49-F238E27FC236}">
                <a16:creationId xmlns:a16="http://schemas.microsoft.com/office/drawing/2014/main" id="{4D4A71E7-7A7F-4A51-9911-084847E0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14650"/>
            <a:ext cx="2571750" cy="1714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lluvia de ideas
• elaborar un cartel
• exposición grupal
• reflexión final</a:t>
            </a:r>
          </a:p>
        </p:txBody>
      </p:sp>
      <p:sp>
        <p:nvSpPr>
          <p:cNvPr id="12" name="text-187">
            <a:extLst xmlns:a="http://schemas.openxmlformats.org/drawingml/2006/main">
              <a:ext uri="{FF2B5EF4-FFF2-40B4-BE49-F238E27FC236}">
                <a16:creationId xmlns:a16="http://schemas.microsoft.com/office/drawing/2014/main" id="{0B830D65-AA0D-4D86-B134-2B227AEC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38650"/>
            <a:ext cx="2476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Pregunta al grupo</a:t>
            </a:r>
          </a:p>
        </p:txBody>
      </p:sp>
      <p:sp>
        <p:nvSpPr>
          <p:cNvPr id="13" name="text-188">
            <a:extLst xmlns:a="http://schemas.openxmlformats.org/drawingml/2006/main">
              <a:ext uri="{FF2B5EF4-FFF2-40B4-BE49-F238E27FC236}">
                <a16:creationId xmlns:a16="http://schemas.microsoft.com/office/drawing/2014/main" id="{E747CF3F-0FAC-48A0-93B7-A1D819D60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14900"/>
            <a:ext cx="65722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¿Podrías aplicar esto mañana sin adivinar nada?</a:t>
            </a:r>
          </a:p>
        </p:txBody>
      </p:sp>
    </p:spTree>
    <p:extLst>
      <p:ext uri="{BB962C8B-B14F-4D97-AF65-F5344CB8AC3E}">
        <p14:creationId xmlns:p14="http://schemas.microsoft.com/office/powerpoint/2010/main" val="20517966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89">
            <a:extLst xmlns:a="http://schemas.openxmlformats.org/drawingml/2006/main">
              <a:ext uri="{FF2B5EF4-FFF2-40B4-BE49-F238E27FC236}">
                <a16:creationId xmlns:a16="http://schemas.microsoft.com/office/drawing/2014/main" id="{F6A0FF5B-FCD6-420D-AC6E-71909870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LECTURA AULA-IA</a:t>
            </a:r>
          </a:p>
        </p:txBody>
      </p:sp>
      <p:sp>
        <p:nvSpPr>
          <p:cNvPr id="2" name="text-190">
            <a:extLst xmlns:a="http://schemas.openxmlformats.org/drawingml/2006/main">
              <a:ext uri="{FF2B5EF4-FFF2-40B4-BE49-F238E27FC236}">
                <a16:creationId xmlns:a16="http://schemas.microsoft.com/office/drawing/2014/main" id="{6BF7BCB3-052A-4FA6-9DDD-D3311D13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La salida parece útil, pero obliga al docente a llenar demasiados vacíos</a:t>
            </a:r>
          </a:p>
        </p:txBody>
      </p:sp>
      <p:cxnSp>
        <p:nvCxnSpPr>
          <p:cNvPr id="16" name="rule-191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192">
            <a:extLst xmlns:a="http://schemas.openxmlformats.org/drawingml/2006/main">
              <a:ext uri="{FF2B5EF4-FFF2-40B4-BE49-F238E27FC236}">
                <a16:creationId xmlns:a16="http://schemas.microsoft.com/office/drawing/2014/main" id="{F28C4D28-804D-4AFC-9ADA-CCE0F21A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193">
            <a:extLst xmlns:a="http://schemas.openxmlformats.org/drawingml/2006/main">
              <a:ext uri="{FF2B5EF4-FFF2-40B4-BE49-F238E27FC236}">
                <a16:creationId xmlns:a16="http://schemas.microsoft.com/office/drawing/2014/main" id="{563955C7-2862-4DD1-9A9D-5F72B834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11</a:t>
            </a:r>
          </a:p>
        </p:txBody>
      </p:sp>
      <p:sp>
        <p:nvSpPr>
          <p:cNvPr id="6" name="shape-194">
            <a:extLst xmlns:a="http://schemas.openxmlformats.org/drawingml/2006/main">
              <a:ext uri="{FF2B5EF4-FFF2-40B4-BE49-F238E27FC236}">
                <a16:creationId xmlns:a16="http://schemas.microsoft.com/office/drawing/2014/main" id="{4E372416-58A8-402F-841D-4F748B08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57400"/>
            <a:ext cx="49530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195">
            <a:extLst xmlns:a="http://schemas.openxmlformats.org/drawingml/2006/main">
              <a:ext uri="{FF2B5EF4-FFF2-40B4-BE49-F238E27FC236}">
                <a16:creationId xmlns:a16="http://schemas.microsoft.com/office/drawing/2014/main" id="{57C7BB88-4384-42CF-A6F4-6463C30D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43150"/>
            <a:ext cx="43434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Lo que sí ofrece</a:t>
            </a:r>
          </a:p>
        </p:txBody>
      </p:sp>
      <p:sp>
        <p:nvSpPr>
          <p:cNvPr id="8" name="text-196">
            <a:extLst xmlns:a="http://schemas.openxmlformats.org/drawingml/2006/main">
              <a:ext uri="{FF2B5EF4-FFF2-40B4-BE49-F238E27FC236}">
                <a16:creationId xmlns:a16="http://schemas.microsoft.com/office/drawing/2014/main" id="{B175A34B-9A51-4360-894C-440F1EAF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48000"/>
            <a:ext cx="4171950" cy="1428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una secuencia plausible
• ideas conocidas
• lenguaje claro</a:t>
            </a:r>
          </a:p>
        </p:txBody>
      </p:sp>
      <p:sp>
        <p:nvSpPr>
          <p:cNvPr id="9" name="shape-197">
            <a:extLst xmlns:a="http://schemas.openxmlformats.org/drawingml/2006/main">
              <a:ext uri="{FF2B5EF4-FFF2-40B4-BE49-F238E27FC236}">
                <a16:creationId xmlns:a16="http://schemas.microsoft.com/office/drawing/2014/main" id="{B2856EB9-551B-4EE2-BFBF-532D54C5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57400"/>
            <a:ext cx="56388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xt-198">
            <a:extLst xmlns:a="http://schemas.openxmlformats.org/drawingml/2006/main">
              <a:ext uri="{FF2B5EF4-FFF2-40B4-BE49-F238E27FC236}">
                <a16:creationId xmlns:a16="http://schemas.microsoft.com/office/drawing/2014/main" id="{B3C74455-637B-428A-B52D-DB4B2610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43150"/>
            <a:ext cx="50292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Lo que no sabe</a:t>
            </a:r>
          </a:p>
        </p:txBody>
      </p:sp>
      <p:sp>
        <p:nvSpPr>
          <p:cNvPr id="11" name="text-199">
            <a:extLst xmlns:a="http://schemas.openxmlformats.org/drawingml/2006/main">
              <a:ext uri="{FF2B5EF4-FFF2-40B4-BE49-F238E27FC236}">
                <a16:creationId xmlns:a16="http://schemas.microsoft.com/office/drawing/2014/main" id="{DDC4F585-3DC5-4CEB-A9A7-46A87CC3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52750"/>
            <a:ext cx="4953000" cy="1809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grado y tamaño del grupo
• tiempo y recursos
• aprendizaje esperado
• necesidades de inclusión
• forma de verificar</a:t>
            </a:r>
          </a:p>
        </p:txBody>
      </p:sp>
      <p:sp>
        <p:nvSpPr>
          <p:cNvPr id="12" name="shape-200">
            <a:extLst xmlns:a="http://schemas.openxmlformats.org/drawingml/2006/main">
              <a:ext uri="{FF2B5EF4-FFF2-40B4-BE49-F238E27FC236}">
                <a16:creationId xmlns:a16="http://schemas.microsoft.com/office/drawing/2014/main" id="{2C5F5898-978E-441A-AF3D-B3077EC0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72100"/>
            <a:ext cx="111252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201">
            <a:extLst xmlns:a="http://schemas.openxmlformats.org/drawingml/2006/main">
              <a:ext uri="{FF2B5EF4-FFF2-40B4-BE49-F238E27FC236}">
                <a16:creationId xmlns:a16="http://schemas.microsoft.com/office/drawing/2014/main" id="{7A130DC0-26E6-4484-BF24-953EC617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14975"/>
            <a:ext cx="106299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Diagnóstico: la IA respondió a la frase, no a la situación docente.</a:t>
            </a:r>
          </a:p>
        </p:txBody>
      </p:sp>
    </p:spTree>
    <p:extLst>
      <p:ext uri="{BB962C8B-B14F-4D97-AF65-F5344CB8AC3E}">
        <p14:creationId xmlns:p14="http://schemas.microsoft.com/office/powerpoint/2010/main" val="6655932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202">
            <a:extLst xmlns:a="http://schemas.openxmlformats.org/drawingml/2006/main">
              <a:ext uri="{FF2B5EF4-FFF2-40B4-BE49-F238E27FC236}">
                <a16:creationId xmlns:a16="http://schemas.microsoft.com/office/drawing/2014/main" id="{79011CFE-54FB-48D3-9641-B87D01B0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SEGUNDA RONDA DE LA DEMOSTRACIÓN</a:t>
            </a:r>
          </a:p>
        </p:txBody>
      </p:sp>
      <p:sp>
        <p:nvSpPr>
          <p:cNvPr id="2" name="text-203">
            <a:extLst xmlns:a="http://schemas.openxmlformats.org/drawingml/2006/main">
              <a:ext uri="{FF2B5EF4-FFF2-40B4-BE49-F238E27FC236}">
                <a16:creationId xmlns:a16="http://schemas.microsoft.com/office/drawing/2014/main" id="{CF3BDF1F-42FC-44B6-AD9F-6E61878D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Añadimos contexto, criterios y una forma de verificar</a:t>
            </a:r>
          </a:p>
        </p:txBody>
      </p:sp>
      <p:cxnSp>
        <p:nvCxnSpPr>
          <p:cNvPr id="19" name="rule-204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205">
            <a:extLst xmlns:a="http://schemas.openxmlformats.org/drawingml/2006/main">
              <a:ext uri="{FF2B5EF4-FFF2-40B4-BE49-F238E27FC236}">
                <a16:creationId xmlns:a16="http://schemas.microsoft.com/office/drawing/2014/main" id="{A71B6E9D-FB8E-4B19-B4DA-087DF717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206">
            <a:extLst xmlns:a="http://schemas.openxmlformats.org/drawingml/2006/main">
              <a:ext uri="{FF2B5EF4-FFF2-40B4-BE49-F238E27FC236}">
                <a16:creationId xmlns:a16="http://schemas.microsoft.com/office/drawing/2014/main" id="{0087BA28-D04A-4336-B656-90AD714A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12</a:t>
            </a:r>
          </a:p>
        </p:txBody>
      </p:sp>
      <p:sp>
        <p:nvSpPr>
          <p:cNvPr id="6" name="shape-207">
            <a:extLst xmlns:a="http://schemas.openxmlformats.org/drawingml/2006/main">
              <a:ext uri="{FF2B5EF4-FFF2-40B4-BE49-F238E27FC236}">
                <a16:creationId xmlns:a16="http://schemas.microsoft.com/office/drawing/2014/main" id="{BE451F7F-7CAE-4A0A-A63B-2FFD9D31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85950"/>
            <a:ext cx="11125200" cy="3790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208">
            <a:extLst xmlns:a="http://schemas.openxmlformats.org/drawingml/2006/main">
              <a:ext uri="{FF2B5EF4-FFF2-40B4-BE49-F238E27FC236}">
                <a16:creationId xmlns:a16="http://schemas.microsoft.com/office/drawing/2014/main" id="{2147B322-A498-4342-ADCE-D282913E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71700"/>
            <a:ext cx="105537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Actúa como apoyo para una docente de 5.º de primaria.</a:t>
            </a:r>
          </a:p>
        </p:txBody>
      </p:sp>
      <p:sp>
        <p:nvSpPr>
          <p:cNvPr id="8" name="text-209">
            <a:extLst xmlns:a="http://schemas.openxmlformats.org/drawingml/2006/main">
              <a:ext uri="{FF2B5EF4-FFF2-40B4-BE49-F238E27FC236}">
                <a16:creationId xmlns:a16="http://schemas.microsoft.com/office/drawing/2014/main" id="{590DFDC2-E215-4170-B5F1-E18C9340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00350"/>
            <a:ext cx="1809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Contexto</a:t>
            </a:r>
          </a:p>
        </p:txBody>
      </p:sp>
      <p:sp>
        <p:nvSpPr>
          <p:cNvPr id="9" name="text-210">
            <a:extLst xmlns:a="http://schemas.openxmlformats.org/drawingml/2006/main">
              <a:ext uri="{FF2B5EF4-FFF2-40B4-BE49-F238E27FC236}">
                <a16:creationId xmlns:a16="http://schemas.microsoft.com/office/drawing/2014/main" id="{17DBF21F-7072-44C8-826F-042035EB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800350"/>
            <a:ext cx="84201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32 estudiantes · 15 min · un proyector · una estudiante con baja visión</a:t>
            </a:r>
          </a:p>
        </p:txBody>
      </p:sp>
      <p:sp>
        <p:nvSpPr>
          <p:cNvPr id="10" name="text-211">
            <a:extLst xmlns:a="http://schemas.openxmlformats.org/drawingml/2006/main">
              <a:ext uri="{FF2B5EF4-FFF2-40B4-BE49-F238E27FC236}">
                <a16:creationId xmlns:a16="http://schemas.microsoft.com/office/drawing/2014/main" id="{B4E92BB7-21B8-43FA-BBAF-43E8E661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90900"/>
            <a:ext cx="1809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Propósito</a:t>
            </a:r>
          </a:p>
        </p:txBody>
      </p:sp>
      <p:sp>
        <p:nvSpPr>
          <p:cNvPr id="11" name="text-212">
            <a:extLst xmlns:a="http://schemas.openxmlformats.org/drawingml/2006/main">
              <a:ext uri="{FF2B5EF4-FFF2-40B4-BE49-F238E27FC236}">
                <a16:creationId xmlns:a16="http://schemas.microsoft.com/office/drawing/2014/main" id="{94E98659-D2F6-4D3A-A3EE-B4A09E5E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390900"/>
            <a:ext cx="84201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Distinguir acciones que reducen el desperdicio y justificar una decisión.</a:t>
            </a:r>
          </a:p>
        </p:txBody>
      </p:sp>
      <p:sp>
        <p:nvSpPr>
          <p:cNvPr id="12" name="text-213">
            <a:extLst xmlns:a="http://schemas.openxmlformats.org/drawingml/2006/main">
              <a:ext uri="{FF2B5EF4-FFF2-40B4-BE49-F238E27FC236}">
                <a16:creationId xmlns:a16="http://schemas.microsoft.com/office/drawing/2014/main" id="{9A65CEFE-C317-4DC3-88E1-0FF72C6A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81450"/>
            <a:ext cx="1809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Entrega</a:t>
            </a:r>
          </a:p>
        </p:txBody>
      </p:sp>
      <p:sp>
        <p:nvSpPr>
          <p:cNvPr id="13" name="text-214">
            <a:extLst xmlns:a="http://schemas.openxmlformats.org/drawingml/2006/main">
              <a:ext uri="{FF2B5EF4-FFF2-40B4-BE49-F238E27FC236}">
                <a16:creationId xmlns:a16="http://schemas.microsoft.com/office/drawing/2014/main" id="{D10E0450-C116-41C6-92E8-766C4687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981450"/>
            <a:ext cx="84201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Tabla con minuto, acción, pregunta y evidencia; boleto de salida individual.</a:t>
            </a:r>
          </a:p>
        </p:txBody>
      </p:sp>
      <p:sp>
        <p:nvSpPr>
          <p:cNvPr id="14" name="text-215">
            <a:extLst xmlns:a="http://schemas.openxmlformats.org/drawingml/2006/main">
              <a:ext uri="{FF2B5EF4-FFF2-40B4-BE49-F238E27FC236}">
                <a16:creationId xmlns:a16="http://schemas.microsoft.com/office/drawing/2014/main" id="{8107BA9C-22F1-4132-870E-C1383F23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72000"/>
            <a:ext cx="1809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Criterio</a:t>
            </a:r>
          </a:p>
        </p:txBody>
      </p:sp>
      <p:sp>
        <p:nvSpPr>
          <p:cNvPr id="15" name="text-216">
            <a:extLst xmlns:a="http://schemas.openxmlformats.org/drawingml/2006/main">
              <a:ext uri="{FF2B5EF4-FFF2-40B4-BE49-F238E27FC236}">
                <a16:creationId xmlns:a16="http://schemas.microsoft.com/office/drawing/2014/main" id="{3F5E492D-8F83-4218-862D-0E71E7CC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572000"/>
            <a:ext cx="84201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No inventes cifras ni normas; marca supuestos y pregunta si falta información esencial.</a:t>
            </a:r>
          </a:p>
        </p:txBody>
      </p:sp>
      <p:sp>
        <p:nvSpPr>
          <p:cNvPr id="16" name="text-217">
            <a:extLst xmlns:a="http://schemas.openxmlformats.org/drawingml/2006/main">
              <a:ext uri="{FF2B5EF4-FFF2-40B4-BE49-F238E27FC236}">
                <a16:creationId xmlns:a16="http://schemas.microsoft.com/office/drawing/2014/main" id="{6808C015-BC0E-423D-A25E-4FA37FB6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11252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Ejecuta · observa · no aceptes automáticamente</a:t>
            </a:r>
          </a:p>
        </p:txBody>
      </p:sp>
    </p:spTree>
    <p:extLst>
      <p:ext uri="{BB962C8B-B14F-4D97-AF65-F5344CB8AC3E}">
        <p14:creationId xmlns:p14="http://schemas.microsoft.com/office/powerpoint/2010/main" val="3424400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218">
            <a:extLst xmlns:a="http://schemas.openxmlformats.org/drawingml/2006/main">
              <a:ext uri="{FF2B5EF4-FFF2-40B4-BE49-F238E27FC236}">
                <a16:creationId xmlns:a16="http://schemas.microsoft.com/office/drawing/2014/main" id="{27B2445C-3CF0-44D5-A345-E2730E78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COMPARACIÓN</a:t>
            </a:r>
          </a:p>
        </p:txBody>
      </p:sp>
      <p:sp>
        <p:nvSpPr>
          <p:cNvPr id="2" name="text-219">
            <a:extLst xmlns:a="http://schemas.openxmlformats.org/drawingml/2006/main">
              <a:ext uri="{FF2B5EF4-FFF2-40B4-BE49-F238E27FC236}">
                <a16:creationId xmlns:a16="http://schemas.microsoft.com/office/drawing/2014/main" id="{7AE4D474-C923-42CE-92A5-F9F8D77D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Más contexto mejora la pertinencia; la verificación sigue siendo necesaria</a:t>
            </a:r>
          </a:p>
        </p:txBody>
      </p:sp>
      <p:cxnSp>
        <p:nvCxnSpPr>
          <p:cNvPr id="18" name="rule-220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221">
            <a:extLst xmlns:a="http://schemas.openxmlformats.org/drawingml/2006/main">
              <a:ext uri="{FF2B5EF4-FFF2-40B4-BE49-F238E27FC236}">
                <a16:creationId xmlns:a16="http://schemas.microsoft.com/office/drawing/2014/main" id="{5618792A-0E3C-4C6A-B05C-BED4E77F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222">
            <a:extLst xmlns:a="http://schemas.openxmlformats.org/drawingml/2006/main">
              <a:ext uri="{FF2B5EF4-FFF2-40B4-BE49-F238E27FC236}">
                <a16:creationId xmlns:a16="http://schemas.microsoft.com/office/drawing/2014/main" id="{663F6FA9-3B51-4A0E-8D1E-1DD4726A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13</a:t>
            </a:r>
          </a:p>
        </p:txBody>
      </p:sp>
      <p:sp>
        <p:nvSpPr>
          <p:cNvPr id="6" name="text-223">
            <a:extLst xmlns:a="http://schemas.openxmlformats.org/drawingml/2006/main">
              <a:ext uri="{FF2B5EF4-FFF2-40B4-BE49-F238E27FC236}">
                <a16:creationId xmlns:a16="http://schemas.microsoft.com/office/drawing/2014/main" id="{CD10127A-1680-427D-84E7-B0776B7B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62150"/>
            <a:ext cx="49530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Genérico</a:t>
            </a:r>
          </a:p>
        </p:txBody>
      </p:sp>
      <p:sp>
        <p:nvSpPr>
          <p:cNvPr id="7" name="shape-224">
            <a:extLst xmlns:a="http://schemas.openxmlformats.org/drawingml/2006/main">
              <a:ext uri="{FF2B5EF4-FFF2-40B4-BE49-F238E27FC236}">
                <a16:creationId xmlns:a16="http://schemas.microsoft.com/office/drawing/2014/main" id="{0355E989-94DE-41B9-B6BA-5D5B9118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52700"/>
            <a:ext cx="4953000" cy="251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225">
            <a:extLst xmlns:a="http://schemas.openxmlformats.org/drawingml/2006/main">
              <a:ext uri="{FF2B5EF4-FFF2-40B4-BE49-F238E27FC236}">
                <a16:creationId xmlns:a16="http://schemas.microsoft.com/office/drawing/2014/main" id="{3AB75B7E-8172-4911-8169-E3BBD40C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19400"/>
            <a:ext cx="43434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Plausible, pero…</a:t>
            </a:r>
          </a:p>
        </p:txBody>
      </p:sp>
      <p:sp>
        <p:nvSpPr>
          <p:cNvPr id="9" name="text-226">
            <a:extLst xmlns:a="http://schemas.openxmlformats.org/drawingml/2006/main">
              <a:ext uri="{FF2B5EF4-FFF2-40B4-BE49-F238E27FC236}">
                <a16:creationId xmlns:a16="http://schemas.microsoft.com/office/drawing/2014/main" id="{5E55EB27-5FC4-470D-931C-D1FECEFE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4171950" cy="1238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requiere completar vacíos
• ignora restricciones
• no muestra supuestos</a:t>
            </a:r>
          </a:p>
        </p:txBody>
      </p:sp>
      <p:sp>
        <p:nvSpPr>
          <p:cNvPr id="10" name="text-227">
            <a:extLst xmlns:a="http://schemas.openxmlformats.org/drawingml/2006/main">
              <a:ext uri="{FF2B5EF4-FFF2-40B4-BE49-F238E27FC236}">
                <a16:creationId xmlns:a16="http://schemas.microsoft.com/office/drawing/2014/main" id="{FFC2D64F-264D-4E6D-B7A9-829216F2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62150"/>
            <a:ext cx="49530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Contextual</a:t>
            </a:r>
          </a:p>
        </p:txBody>
      </p:sp>
      <p:sp>
        <p:nvSpPr>
          <p:cNvPr id="11" name="shape-228">
            <a:extLst xmlns:a="http://schemas.openxmlformats.org/drawingml/2006/main">
              <a:ext uri="{FF2B5EF4-FFF2-40B4-BE49-F238E27FC236}">
                <a16:creationId xmlns:a16="http://schemas.microsoft.com/office/drawing/2014/main" id="{E7AE733F-6E87-4390-828D-56D3216C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552700"/>
            <a:ext cx="4953000" cy="251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229">
            <a:extLst xmlns:a="http://schemas.openxmlformats.org/drawingml/2006/main">
              <a:ext uri="{FF2B5EF4-FFF2-40B4-BE49-F238E27FC236}">
                <a16:creationId xmlns:a16="http://schemas.microsoft.com/office/drawing/2014/main" id="{423F27E1-A709-47BF-A2AF-26E09F06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19400"/>
            <a:ext cx="43434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Más aplicable, porque…</a:t>
            </a:r>
          </a:p>
        </p:txBody>
      </p:sp>
      <p:sp>
        <p:nvSpPr>
          <p:cNvPr id="13" name="text-230">
            <a:extLst xmlns:a="http://schemas.openxmlformats.org/drawingml/2006/main">
              <a:ext uri="{FF2B5EF4-FFF2-40B4-BE49-F238E27FC236}">
                <a16:creationId xmlns:a16="http://schemas.microsoft.com/office/drawing/2014/main" id="{3B5321ED-5FD3-45EC-BB19-80EBC7A1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09950"/>
            <a:ext cx="4171950" cy="1238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• respeta tiempo y recursos
• hace visible la inclusión
• permite revisar criterios</a:t>
            </a:r>
          </a:p>
        </p:txBody>
      </p:sp>
      <p:sp>
        <p:nvSpPr>
          <p:cNvPr id="14" name="shape-231">
            <a:extLst xmlns:a="http://schemas.openxmlformats.org/drawingml/2006/main">
              <a:ext uri="{FF2B5EF4-FFF2-40B4-BE49-F238E27FC236}">
                <a16:creationId xmlns:a16="http://schemas.microsoft.com/office/drawing/2014/main" id="{1EF50BF7-E4FC-4701-8819-266E88D0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29250"/>
            <a:ext cx="10591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232">
            <a:extLst xmlns:a="http://schemas.openxmlformats.org/drawingml/2006/main">
              <a:ext uri="{FF2B5EF4-FFF2-40B4-BE49-F238E27FC236}">
                <a16:creationId xmlns:a16="http://schemas.microsoft.com/office/drawing/2014/main" id="{16E46570-8017-431E-A39F-0EE257AC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0096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Mejor prompt ≠ verdad garantizada. Contrasta y decide.</a:t>
            </a:r>
          </a:p>
        </p:txBody>
      </p:sp>
    </p:spTree>
    <p:extLst>
      <p:ext uri="{BB962C8B-B14F-4D97-AF65-F5344CB8AC3E}">
        <p14:creationId xmlns:p14="http://schemas.microsoft.com/office/powerpoint/2010/main" val="12502215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233">
            <a:extLst xmlns:a="http://schemas.openxmlformats.org/drawingml/2006/main">
              <a:ext uri="{FF2B5EF4-FFF2-40B4-BE49-F238E27FC236}">
                <a16:creationId xmlns:a16="http://schemas.microsoft.com/office/drawing/2014/main" id="{F9A36B66-11DA-4CAE-95E0-F88E9E80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LABORATORIO · 40–75 MIN</a:t>
            </a:r>
          </a:p>
        </p:txBody>
      </p:sp>
      <p:sp>
        <p:nvSpPr>
          <p:cNvPr id="2" name="text-234">
            <a:extLst xmlns:a="http://schemas.openxmlformats.org/drawingml/2006/main">
              <a:ext uri="{FF2B5EF4-FFF2-40B4-BE49-F238E27FC236}">
                <a16:creationId xmlns:a16="http://schemas.microsoft.com/office/drawing/2014/main" id="{611C5491-DC9E-44ED-AB27-1E5B77E5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Ahora construirás una primera versión para tu propia práctica</a:t>
            </a:r>
          </a:p>
        </p:txBody>
      </p:sp>
      <p:cxnSp>
        <p:nvCxnSpPr>
          <p:cNvPr id="25" name="rule-235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236">
            <a:extLst xmlns:a="http://schemas.openxmlformats.org/drawingml/2006/main">
              <a:ext uri="{FF2B5EF4-FFF2-40B4-BE49-F238E27FC236}">
                <a16:creationId xmlns:a16="http://schemas.microsoft.com/office/drawing/2014/main" id="{D6734876-4A86-4E1C-83DD-29F8EC0D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237">
            <a:extLst xmlns:a="http://schemas.openxmlformats.org/drawingml/2006/main">
              <a:ext uri="{FF2B5EF4-FFF2-40B4-BE49-F238E27FC236}">
                <a16:creationId xmlns:a16="http://schemas.microsoft.com/office/drawing/2014/main" id="{751692FB-35DC-4529-8424-01644976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14</a:t>
            </a:r>
          </a:p>
        </p:txBody>
      </p:sp>
      <p:sp>
        <p:nvSpPr>
          <p:cNvPr id="6" name="shape-238">
            <a:extLst xmlns:a="http://schemas.openxmlformats.org/drawingml/2006/main">
              <a:ext uri="{FF2B5EF4-FFF2-40B4-BE49-F238E27FC236}">
                <a16:creationId xmlns:a16="http://schemas.microsoft.com/office/drawing/2014/main" id="{44ED1927-3A39-4647-B7F2-C66070B8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2524125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239">
            <a:extLst xmlns:a="http://schemas.openxmlformats.org/drawingml/2006/main">
              <a:ext uri="{FF2B5EF4-FFF2-40B4-BE49-F238E27FC236}">
                <a16:creationId xmlns:a16="http://schemas.microsoft.com/office/drawing/2014/main" id="{6A2738E2-E5AE-4897-9F2B-E3079CB8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24100"/>
            <a:ext cx="20002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10 min</a:t>
            </a:r>
          </a:p>
        </p:txBody>
      </p:sp>
      <p:sp>
        <p:nvSpPr>
          <p:cNvPr id="8" name="text-240">
            <a:extLst xmlns:a="http://schemas.openxmlformats.org/drawingml/2006/main">
              <a:ext uri="{FF2B5EF4-FFF2-40B4-BE49-F238E27FC236}">
                <a16:creationId xmlns:a16="http://schemas.microsoft.com/office/drawing/2014/main" id="{3A0DE8E3-7702-49C5-87A3-613A1D1F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14650"/>
            <a:ext cx="20002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1 · Ficha</a:t>
            </a:r>
          </a:p>
        </p:txBody>
      </p:sp>
      <p:sp>
        <p:nvSpPr>
          <p:cNvPr id="9" name="text-241">
            <a:extLst xmlns:a="http://schemas.openxmlformats.org/drawingml/2006/main">
              <a:ext uri="{FF2B5EF4-FFF2-40B4-BE49-F238E27FC236}">
                <a16:creationId xmlns:a16="http://schemas.microsoft.com/office/drawing/2014/main" id="{99F5A9A0-5729-4613-80A9-F38571E5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43300"/>
            <a:ext cx="200025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Describe nivel, grupo, propósito, recursos y límites sin datos personales.</a:t>
            </a:r>
          </a:p>
        </p:txBody>
      </p:sp>
      <p:sp>
        <p:nvSpPr>
          <p:cNvPr id="10" name="shape-242">
            <a:extLst xmlns:a="http://schemas.openxmlformats.org/drawingml/2006/main">
              <a:ext uri="{FF2B5EF4-FFF2-40B4-BE49-F238E27FC236}">
                <a16:creationId xmlns:a16="http://schemas.microsoft.com/office/drawing/2014/main" id="{F64CD2BB-14EA-4315-AE64-0DBDD06C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019300"/>
            <a:ext cx="2524125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243">
            <a:extLst xmlns:a="http://schemas.openxmlformats.org/drawingml/2006/main">
              <a:ext uri="{FF2B5EF4-FFF2-40B4-BE49-F238E27FC236}">
                <a16:creationId xmlns:a16="http://schemas.microsoft.com/office/drawing/2014/main" id="{D5921127-B87B-449D-976A-E4FDEF5E4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324100"/>
            <a:ext cx="20002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10 min</a:t>
            </a:r>
          </a:p>
        </p:txBody>
      </p:sp>
      <p:sp>
        <p:nvSpPr>
          <p:cNvPr id="12" name="text-244">
            <a:extLst xmlns:a="http://schemas.openxmlformats.org/drawingml/2006/main">
              <a:ext uri="{FF2B5EF4-FFF2-40B4-BE49-F238E27FC236}">
                <a16:creationId xmlns:a16="http://schemas.microsoft.com/office/drawing/2014/main" id="{AFD1E04A-9039-40E1-BB72-E2F6ADEC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914650"/>
            <a:ext cx="20002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2 · Prompt</a:t>
            </a:r>
          </a:p>
        </p:txBody>
      </p:sp>
      <p:sp>
        <p:nvSpPr>
          <p:cNvPr id="13" name="text-245">
            <a:extLst xmlns:a="http://schemas.openxmlformats.org/drawingml/2006/main">
              <a:ext uri="{FF2B5EF4-FFF2-40B4-BE49-F238E27FC236}">
                <a16:creationId xmlns:a16="http://schemas.microsoft.com/office/drawing/2014/main" id="{93DB3EBE-B473-40A8-8003-4AF150D0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543300"/>
            <a:ext cx="200025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Conecta contexto, propósito, encargo, criterios y verificación.</a:t>
            </a:r>
          </a:p>
        </p:txBody>
      </p:sp>
      <p:sp>
        <p:nvSpPr>
          <p:cNvPr id="14" name="shape-246">
            <a:extLst xmlns:a="http://schemas.openxmlformats.org/drawingml/2006/main">
              <a:ext uri="{FF2B5EF4-FFF2-40B4-BE49-F238E27FC236}">
                <a16:creationId xmlns:a16="http://schemas.microsoft.com/office/drawing/2014/main" id="{1F3505CF-C8B0-4059-9E15-D6772232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19300"/>
            <a:ext cx="2524125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247">
            <a:extLst xmlns:a="http://schemas.openxmlformats.org/drawingml/2006/main">
              <a:ext uri="{FF2B5EF4-FFF2-40B4-BE49-F238E27FC236}">
                <a16:creationId xmlns:a16="http://schemas.microsoft.com/office/drawing/2014/main" id="{4090439C-CA0B-4186-9503-8636969C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24100"/>
            <a:ext cx="20002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7 min</a:t>
            </a:r>
          </a:p>
        </p:txBody>
      </p:sp>
      <p:sp>
        <p:nvSpPr>
          <p:cNvPr id="16" name="text-248">
            <a:extLst xmlns:a="http://schemas.openxmlformats.org/drawingml/2006/main">
              <a:ext uri="{FF2B5EF4-FFF2-40B4-BE49-F238E27FC236}">
                <a16:creationId xmlns:a16="http://schemas.microsoft.com/office/drawing/2014/main" id="{19DEBAD6-FA9C-42BC-9C9D-2D3BE72E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14650"/>
            <a:ext cx="200025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3 · Ejecuta</a:t>
            </a:r>
          </a:p>
        </p:txBody>
      </p:sp>
      <p:sp>
        <p:nvSpPr>
          <p:cNvPr id="17" name="text-249">
            <a:extLst xmlns:a="http://schemas.openxmlformats.org/drawingml/2006/main">
              <a:ext uri="{FF2B5EF4-FFF2-40B4-BE49-F238E27FC236}">
                <a16:creationId xmlns:a16="http://schemas.microsoft.com/office/drawing/2014/main" id="{08D5EC11-2103-4C79-A1B5-4568D143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543300"/>
            <a:ext cx="200025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Prueba en ChatGPT o Gemini y guarda un fragmento de la salida.</a:t>
            </a:r>
          </a:p>
        </p:txBody>
      </p:sp>
      <p:sp>
        <p:nvSpPr>
          <p:cNvPr id="18" name="shape-250">
            <a:extLst xmlns:a="http://schemas.openxmlformats.org/drawingml/2006/main">
              <a:ext uri="{FF2B5EF4-FFF2-40B4-BE49-F238E27FC236}">
                <a16:creationId xmlns:a16="http://schemas.microsoft.com/office/drawing/2014/main" id="{E15435C9-4991-4FB3-96AF-D26D56BA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019300"/>
            <a:ext cx="278130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ext-251">
            <a:extLst xmlns:a="http://schemas.openxmlformats.org/drawingml/2006/main">
              <a:ext uri="{FF2B5EF4-FFF2-40B4-BE49-F238E27FC236}">
                <a16:creationId xmlns:a16="http://schemas.microsoft.com/office/drawing/2014/main" id="{449B8A62-7862-4C88-BA95-6AFE0EAB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324100"/>
            <a:ext cx="22860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8 min</a:t>
            </a:r>
          </a:p>
        </p:txBody>
      </p:sp>
      <p:sp>
        <p:nvSpPr>
          <p:cNvPr id="20" name="text-252">
            <a:extLst xmlns:a="http://schemas.openxmlformats.org/drawingml/2006/main">
              <a:ext uri="{FF2B5EF4-FFF2-40B4-BE49-F238E27FC236}">
                <a16:creationId xmlns:a16="http://schemas.microsoft.com/office/drawing/2014/main" id="{56F5FDAB-AF0F-444F-A151-9562820C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914650"/>
            <a:ext cx="22860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4 · Revisa</a:t>
            </a:r>
          </a:p>
        </p:txBody>
      </p:sp>
      <p:sp>
        <p:nvSpPr>
          <p:cNvPr id="21" name="text-253">
            <a:extLst xmlns:a="http://schemas.openxmlformats.org/drawingml/2006/main">
              <a:ext uri="{FF2B5EF4-FFF2-40B4-BE49-F238E27FC236}">
                <a16:creationId xmlns:a16="http://schemas.microsoft.com/office/drawing/2014/main" id="{421F7683-1BB3-4D07-8C60-90F594992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543300"/>
            <a:ext cx="22860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Marca supuestos, aplica la lista y ajusta una vez antes de entregar.</a:t>
            </a:r>
          </a:p>
        </p:txBody>
      </p:sp>
      <p:sp>
        <p:nvSpPr>
          <p:cNvPr id="22" name="text-254">
            <a:extLst xmlns:a="http://schemas.openxmlformats.org/drawingml/2006/main">
              <a:ext uri="{FF2B5EF4-FFF2-40B4-BE49-F238E27FC236}">
                <a16:creationId xmlns:a16="http://schemas.microsoft.com/office/drawing/2014/main" id="{CA658CF6-3EF7-45F6-998F-72D90429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9750"/>
            <a:ext cx="111252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35 minutos exactos · trabaja individualmente · soporte por Site y chat</a:t>
            </a:r>
          </a:p>
        </p:txBody>
      </p:sp>
    </p:spTree>
    <p:extLst>
      <p:ext uri="{BB962C8B-B14F-4D97-AF65-F5344CB8AC3E}">
        <p14:creationId xmlns:p14="http://schemas.microsoft.com/office/powerpoint/2010/main" val="17413444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255">
            <a:extLst xmlns:a="http://schemas.openxmlformats.org/drawingml/2006/main">
              <a:ext uri="{FF2B5EF4-FFF2-40B4-BE49-F238E27FC236}">
                <a16:creationId xmlns:a16="http://schemas.microsoft.com/office/drawing/2014/main" id="{F5AD62C1-45AF-4B99-BEFE-193D69FD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TRES CONTEXTOS DOCENTES</a:t>
            </a:r>
          </a:p>
        </p:txBody>
      </p:sp>
      <p:sp>
        <p:nvSpPr>
          <p:cNvPr id="2" name="text-256">
            <a:extLst xmlns:a="http://schemas.openxmlformats.org/drawingml/2006/main">
              <a:ext uri="{FF2B5EF4-FFF2-40B4-BE49-F238E27FC236}">
                <a16:creationId xmlns:a16="http://schemas.microsoft.com/office/drawing/2014/main" id="{AA93117C-D457-4B1E-BAE6-5BA1B301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Elige un caso espejo o trabaja con una necesidad propia</a:t>
            </a:r>
          </a:p>
        </p:txBody>
      </p:sp>
      <p:cxnSp>
        <p:nvCxnSpPr>
          <p:cNvPr id="21" name="rule-257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258">
            <a:extLst xmlns:a="http://schemas.openxmlformats.org/drawingml/2006/main">
              <a:ext uri="{FF2B5EF4-FFF2-40B4-BE49-F238E27FC236}">
                <a16:creationId xmlns:a16="http://schemas.microsoft.com/office/drawing/2014/main" id="{189FEC3A-B66D-427A-8ACE-1CF1FC05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259">
            <a:extLst xmlns:a="http://schemas.openxmlformats.org/drawingml/2006/main">
              <a:ext uri="{FF2B5EF4-FFF2-40B4-BE49-F238E27FC236}">
                <a16:creationId xmlns:a16="http://schemas.microsoft.com/office/drawing/2014/main" id="{D2F0D386-E5B3-43EA-B16A-87C2E50A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15</a:t>
            </a:r>
          </a:p>
        </p:txBody>
      </p:sp>
      <p:sp>
        <p:nvSpPr>
          <p:cNvPr id="6" name="shape-260">
            <a:extLst xmlns:a="http://schemas.openxmlformats.org/drawingml/2006/main">
              <a:ext uri="{FF2B5EF4-FFF2-40B4-BE49-F238E27FC236}">
                <a16:creationId xmlns:a16="http://schemas.microsoft.com/office/drawing/2014/main" id="{6D7734F6-9DF0-44EE-86F7-E4DBBD6E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33337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261">
            <a:extLst xmlns:a="http://schemas.openxmlformats.org/drawingml/2006/main">
              <a:ext uri="{FF2B5EF4-FFF2-40B4-BE49-F238E27FC236}">
                <a16:creationId xmlns:a16="http://schemas.microsoft.com/office/drawing/2014/main" id="{3618DFBF-11CF-4BC6-8188-B3CD203A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952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262">
            <a:extLst xmlns:a="http://schemas.openxmlformats.org/drawingml/2006/main">
              <a:ext uri="{FF2B5EF4-FFF2-40B4-BE49-F238E27FC236}">
                <a16:creationId xmlns:a16="http://schemas.microsoft.com/office/drawing/2014/main" id="{13D87253-25FA-4C8C-A41F-CEAF8313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66950"/>
            <a:ext cx="28384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Primaria</a:t>
            </a:r>
          </a:p>
        </p:txBody>
      </p:sp>
      <p:sp>
        <p:nvSpPr>
          <p:cNvPr id="9" name="text-263">
            <a:extLst xmlns:a="http://schemas.openxmlformats.org/drawingml/2006/main">
              <a:ext uri="{FF2B5EF4-FFF2-40B4-BE49-F238E27FC236}">
                <a16:creationId xmlns:a16="http://schemas.microsoft.com/office/drawing/2014/main" id="{4DA63273-F94B-4EF9-8D28-F4FB205E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19400"/>
            <a:ext cx="2838450" cy="2324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5.º · Ciencias
Uso responsable del agua
15 min · un proyector
Producto: actividad de inicio accesible</a:t>
            </a:r>
          </a:p>
        </p:txBody>
      </p:sp>
      <p:sp>
        <p:nvSpPr>
          <p:cNvPr id="10" name="shape-264">
            <a:extLst xmlns:a="http://schemas.openxmlformats.org/drawingml/2006/main">
              <a:ext uri="{FF2B5EF4-FFF2-40B4-BE49-F238E27FC236}">
                <a16:creationId xmlns:a16="http://schemas.microsoft.com/office/drawing/2014/main" id="{4E2DCFA9-BAAA-4D2E-8C90-A0DF47B3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38350"/>
            <a:ext cx="33337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hape-265">
            <a:extLst xmlns:a="http://schemas.openxmlformats.org/drawingml/2006/main">
              <a:ext uri="{FF2B5EF4-FFF2-40B4-BE49-F238E27FC236}">
                <a16:creationId xmlns:a16="http://schemas.microsoft.com/office/drawing/2014/main" id="{133ECD98-B7FD-4E2E-9583-276C7187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38350"/>
            <a:ext cx="952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266">
            <a:extLst xmlns:a="http://schemas.openxmlformats.org/drawingml/2006/main">
              <a:ext uri="{FF2B5EF4-FFF2-40B4-BE49-F238E27FC236}">
                <a16:creationId xmlns:a16="http://schemas.microsoft.com/office/drawing/2014/main" id="{5BB5ECBD-C6DB-4B15-9088-B2D9F442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266950"/>
            <a:ext cx="28384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F2C14E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C14E"/>
                </a:solidFill>
              </a:rPr>
              <a:t>Media superior</a:t>
            </a:r>
          </a:p>
        </p:txBody>
      </p:sp>
      <p:sp>
        <p:nvSpPr>
          <p:cNvPr id="13" name="text-267">
            <a:extLst xmlns:a="http://schemas.openxmlformats.org/drawingml/2006/main">
              <a:ext uri="{FF2B5EF4-FFF2-40B4-BE49-F238E27FC236}">
                <a16:creationId xmlns:a16="http://schemas.microsoft.com/office/drawing/2014/main" id="{6698335E-7A0C-4117-B70D-02062B46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819400"/>
            <a:ext cx="2838450" cy="2324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2.º semestre · Matemáticas
Consumo de agua en tablas y gráficas
40 min · calculadora
Producto: preguntas para argumentar decisiones</a:t>
            </a:r>
          </a:p>
        </p:txBody>
      </p:sp>
      <p:sp>
        <p:nvSpPr>
          <p:cNvPr id="14" name="shape-268">
            <a:extLst xmlns:a="http://schemas.openxmlformats.org/drawingml/2006/main">
              <a:ext uri="{FF2B5EF4-FFF2-40B4-BE49-F238E27FC236}">
                <a16:creationId xmlns:a16="http://schemas.microsoft.com/office/drawing/2014/main" id="{ACDC0694-754A-496D-8F96-73419954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38350"/>
            <a:ext cx="33337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hape-269">
            <a:extLst xmlns:a="http://schemas.openxmlformats.org/drawingml/2006/main">
              <a:ext uri="{FF2B5EF4-FFF2-40B4-BE49-F238E27FC236}">
                <a16:creationId xmlns:a16="http://schemas.microsoft.com/office/drawing/2014/main" id="{5F96521D-EAED-45FB-8041-3F571917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38350"/>
            <a:ext cx="9525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270">
            <a:extLst xmlns:a="http://schemas.openxmlformats.org/drawingml/2006/main">
              <a:ext uri="{FF2B5EF4-FFF2-40B4-BE49-F238E27FC236}">
                <a16:creationId xmlns:a16="http://schemas.microsoft.com/office/drawing/2014/main" id="{F6DCC019-1635-4991-BF93-3507EEB7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266950"/>
            <a:ext cx="28384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Superior</a:t>
            </a:r>
          </a:p>
        </p:txBody>
      </p:sp>
      <p:sp>
        <p:nvSpPr>
          <p:cNvPr id="17" name="text-271">
            <a:extLst xmlns:a="http://schemas.openxmlformats.org/drawingml/2006/main">
              <a:ext uri="{FF2B5EF4-FFF2-40B4-BE49-F238E27FC236}">
                <a16:creationId xmlns:a16="http://schemas.microsoft.com/office/drawing/2014/main" id="{B0F0F88F-9DD2-48DC-8DB5-8C742664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819400"/>
            <a:ext cx="2838450" cy="2324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1.º semestre · Ing. ambiental
Indicadores de calidad del agua
60 min · datos provistos
Producto: guía de análisis e intervención</a:t>
            </a:r>
          </a:p>
        </p:txBody>
      </p:sp>
      <p:sp>
        <p:nvSpPr>
          <p:cNvPr id="18" name="text-272">
            <a:extLst xmlns:a="http://schemas.openxmlformats.org/drawingml/2006/main">
              <a:ext uri="{FF2B5EF4-FFF2-40B4-BE49-F238E27FC236}">
                <a16:creationId xmlns:a16="http://schemas.microsoft.com/office/drawing/2014/main" id="{ACD3520D-472E-4438-A9C9-DEAD042E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111252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No copies datos de estudiantes: describe el contexto de manera anónima.</a:t>
            </a:r>
          </a:p>
        </p:txBody>
      </p:sp>
    </p:spTree>
    <p:extLst>
      <p:ext uri="{BB962C8B-B14F-4D97-AF65-F5344CB8AC3E}">
        <p14:creationId xmlns:p14="http://schemas.microsoft.com/office/powerpoint/2010/main" val="10141550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273">
            <a:extLst xmlns:a="http://schemas.openxmlformats.org/drawingml/2006/main">
              <a:ext uri="{FF2B5EF4-FFF2-40B4-BE49-F238E27FC236}">
                <a16:creationId xmlns:a16="http://schemas.microsoft.com/office/drawing/2014/main" id="{EF3390E8-B23E-4B26-A867-072F1F00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DIFERENCIACIÓN</a:t>
            </a:r>
          </a:p>
        </p:txBody>
      </p:sp>
      <p:sp>
        <p:nvSpPr>
          <p:cNvPr id="2" name="text-274">
            <a:extLst xmlns:a="http://schemas.openxmlformats.org/drawingml/2006/main">
              <a:ext uri="{FF2B5EF4-FFF2-40B4-BE49-F238E27FC236}">
                <a16:creationId xmlns:a16="http://schemas.microsoft.com/office/drawing/2014/main" id="{1000D1ED-933D-4B18-B4E8-DA9886BA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Tres rutas, una misma evidencia de aprendizaje</a:t>
            </a:r>
          </a:p>
        </p:txBody>
      </p:sp>
      <p:cxnSp>
        <p:nvCxnSpPr>
          <p:cNvPr id="17" name="rule-275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276">
            <a:extLst xmlns:a="http://schemas.openxmlformats.org/drawingml/2006/main">
              <a:ext uri="{FF2B5EF4-FFF2-40B4-BE49-F238E27FC236}">
                <a16:creationId xmlns:a16="http://schemas.microsoft.com/office/drawing/2014/main" id="{484E56F3-D3E6-43C8-A2FF-93C74604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277">
            <a:extLst xmlns:a="http://schemas.openxmlformats.org/drawingml/2006/main">
              <a:ext uri="{FF2B5EF4-FFF2-40B4-BE49-F238E27FC236}">
                <a16:creationId xmlns:a16="http://schemas.microsoft.com/office/drawing/2014/main" id="{1E70B6D5-7B06-49B7-BCD0-4F75CEA7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16</a:t>
            </a:r>
          </a:p>
        </p:txBody>
      </p:sp>
      <p:sp>
        <p:nvSpPr>
          <p:cNvPr id="6" name="text-278">
            <a:extLst xmlns:a="http://schemas.openxmlformats.org/drawingml/2006/main">
              <a:ext uri="{FF2B5EF4-FFF2-40B4-BE49-F238E27FC236}">
                <a16:creationId xmlns:a16="http://schemas.microsoft.com/office/drawing/2014/main" id="{D03CF65D-AE26-4DF8-87B5-FFF6D72A5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3143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Básica</a:t>
            </a:r>
          </a:p>
        </p:txBody>
      </p:sp>
      <p:sp>
        <p:nvSpPr>
          <p:cNvPr id="7" name="text-279">
            <a:extLst xmlns:a="http://schemas.openxmlformats.org/drawingml/2006/main">
              <a:ext uri="{FF2B5EF4-FFF2-40B4-BE49-F238E27FC236}">
                <a16:creationId xmlns:a16="http://schemas.microsoft.com/office/drawing/2014/main" id="{6443064E-5907-4272-BAFA-EC1EC0F6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3143250" cy="1428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Detecta cinco datos faltantes y transforma una petición genérica con la plantilla.</a:t>
            </a:r>
          </a:p>
        </p:txBody>
      </p:sp>
      <p:sp>
        <p:nvSpPr>
          <p:cNvPr id="8" name="text-280">
            <a:extLst xmlns:a="http://schemas.openxmlformats.org/drawingml/2006/main">
              <a:ext uri="{FF2B5EF4-FFF2-40B4-BE49-F238E27FC236}">
                <a16:creationId xmlns:a16="http://schemas.microsoft.com/office/drawing/2014/main" id="{7F04E294-F7C0-4FC4-BA6A-E26A1B67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38350"/>
            <a:ext cx="3143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Intermedia</a:t>
            </a:r>
          </a:p>
        </p:txBody>
      </p:sp>
      <p:sp>
        <p:nvSpPr>
          <p:cNvPr id="9" name="text-281">
            <a:extLst xmlns:a="http://schemas.openxmlformats.org/drawingml/2006/main">
              <a:ext uri="{FF2B5EF4-FFF2-40B4-BE49-F238E27FC236}">
                <a16:creationId xmlns:a16="http://schemas.microsoft.com/office/drawing/2014/main" id="{D9767875-DDCD-4184-9933-34749558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724150"/>
            <a:ext cx="3143250" cy="1428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Compara dos salidas, aplica la lista de cotejo y mejora el prompt en una segunda ronda.</a:t>
            </a:r>
          </a:p>
        </p:txBody>
      </p:sp>
      <p:sp>
        <p:nvSpPr>
          <p:cNvPr id="10" name="text-282">
            <a:extLst xmlns:a="http://schemas.openxmlformats.org/drawingml/2006/main">
              <a:ext uri="{FF2B5EF4-FFF2-40B4-BE49-F238E27FC236}">
                <a16:creationId xmlns:a16="http://schemas.microsoft.com/office/drawing/2014/main" id="{667909AF-62C6-41F0-8D99-47D6D736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38350"/>
            <a:ext cx="3143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Avanzada</a:t>
            </a:r>
          </a:p>
        </p:txBody>
      </p:sp>
      <p:sp>
        <p:nvSpPr>
          <p:cNvPr id="11" name="text-283">
            <a:extLst xmlns:a="http://schemas.openxmlformats.org/drawingml/2006/main">
              <a:ext uri="{FF2B5EF4-FFF2-40B4-BE49-F238E27FC236}">
                <a16:creationId xmlns:a16="http://schemas.microsoft.com/office/drawing/2014/main" id="{E4B29EBE-69E1-4F33-B57C-48E231E3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724150"/>
            <a:ext cx="3143250" cy="1428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Crea un metaprompt que haga preguntas aclaratorias y marque supuestos antes de producir.</a:t>
            </a:r>
          </a:p>
        </p:txBody>
      </p:sp>
      <p:cxnSp>
        <p:nvCxnSpPr>
          <p:cNvPr id="26" name="rule-284"/>
          <p:cNvCxnSpPr/>
          <p:nvPr/>
        </p:nvCxnSpPr>
        <p:spPr>
          <a:xfrm xmlns:a="http://schemas.openxmlformats.org/drawingml/2006/main">
            <a:off x="533400" y="4476750"/>
            <a:ext cx="10934700" cy="476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C2CC"/>
            </a:solidFill>
            <a:prstDash val="solid"/>
          </a:ln>
        </p:spPr>
      </p:cxnSp>
      <p:sp>
        <p:nvSpPr>
          <p:cNvPr id="13" name="shape-285">
            <a:extLst xmlns:a="http://schemas.openxmlformats.org/drawingml/2006/main">
              <a:ext uri="{FF2B5EF4-FFF2-40B4-BE49-F238E27FC236}">
                <a16:creationId xmlns:a16="http://schemas.microsoft.com/office/drawing/2014/main" id="{49AFA8E5-E8C5-433E-8D74-C2A36B00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14900"/>
            <a:ext cx="8572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286">
            <a:extLst xmlns:a="http://schemas.openxmlformats.org/drawingml/2006/main">
              <a:ext uri="{FF2B5EF4-FFF2-40B4-BE49-F238E27FC236}">
                <a16:creationId xmlns:a16="http://schemas.microsoft.com/office/drawing/2014/main" id="{A8439CA5-7958-404F-9F10-4203E64E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124450"/>
            <a:ext cx="80010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FFFF"/>
                </a:solidFill>
              </a:rPr>
              <a:t>Todas entregan: ficha + prompt + fragmento + nota crítica</a:t>
            </a:r>
          </a:p>
        </p:txBody>
      </p:sp>
    </p:spTree>
    <p:extLst>
      <p:ext uri="{BB962C8B-B14F-4D97-AF65-F5344CB8AC3E}">
        <p14:creationId xmlns:p14="http://schemas.microsoft.com/office/powerpoint/2010/main" val="125913249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287">
            <a:extLst xmlns:a="http://schemas.openxmlformats.org/drawingml/2006/main">
              <a:ext uri="{FF2B5EF4-FFF2-40B4-BE49-F238E27FC236}">
                <a16:creationId xmlns:a16="http://schemas.microsoft.com/office/drawing/2014/main" id="{BD73CFCA-7C10-4C7D-8795-A13BCC27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F2C14E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C14E"/>
                </a:solidFill>
              </a:rPr>
              <a:t>LISTA DE COTEJO · 75–85 MIN</a:t>
            </a:r>
          </a:p>
        </p:txBody>
      </p:sp>
      <p:sp>
        <p:nvSpPr>
          <p:cNvPr id="2" name="text-288">
            <a:extLst xmlns:a="http://schemas.openxmlformats.org/drawingml/2006/main">
              <a:ext uri="{FF2B5EF4-FFF2-40B4-BE49-F238E27FC236}">
                <a16:creationId xmlns:a16="http://schemas.microsoft.com/office/drawing/2014/main" id="{E9B969F8-402F-425D-80B8-479B3987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Revisa el prompt antes de juzgar la respuesta</a:t>
            </a:r>
          </a:p>
        </p:txBody>
      </p:sp>
      <p:cxnSp>
        <p:nvCxnSpPr>
          <p:cNvPr id="22" name="rule-289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290">
            <a:extLst xmlns:a="http://schemas.openxmlformats.org/drawingml/2006/main">
              <a:ext uri="{FF2B5EF4-FFF2-40B4-BE49-F238E27FC236}">
                <a16:creationId xmlns:a16="http://schemas.microsoft.com/office/drawing/2014/main" id="{DD26FB20-4373-4CE8-A4D6-1C15832E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291">
            <a:extLst xmlns:a="http://schemas.openxmlformats.org/drawingml/2006/main">
              <a:ext uri="{FF2B5EF4-FFF2-40B4-BE49-F238E27FC236}">
                <a16:creationId xmlns:a16="http://schemas.microsoft.com/office/drawing/2014/main" id="{F35E87D5-0A33-48AB-81EA-5222195E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17</a:t>
            </a:r>
          </a:p>
        </p:txBody>
      </p:sp>
      <p:sp>
        <p:nvSpPr>
          <p:cNvPr id="6" name="text-292">
            <a:extLst xmlns:a="http://schemas.openxmlformats.org/drawingml/2006/main">
              <a:ext uri="{FF2B5EF4-FFF2-40B4-BE49-F238E27FC236}">
                <a16:creationId xmlns:a16="http://schemas.microsoft.com/office/drawing/2014/main" id="{BB815F25-B1E2-4B73-AE34-698E588F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762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01</a:t>
            </a:r>
          </a:p>
        </p:txBody>
      </p:sp>
      <p:sp>
        <p:nvSpPr>
          <p:cNvPr id="7" name="text-293">
            <a:extLst xmlns:a="http://schemas.openxmlformats.org/drawingml/2006/main">
              <a:ext uri="{FF2B5EF4-FFF2-40B4-BE49-F238E27FC236}">
                <a16:creationId xmlns:a16="http://schemas.microsoft.com/office/drawing/2014/main" id="{61E5FAE4-2C85-45A0-BF63-0817C5B4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019300"/>
            <a:ext cx="4000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Contexto suficiente</a:t>
            </a:r>
          </a:p>
        </p:txBody>
      </p:sp>
      <p:sp>
        <p:nvSpPr>
          <p:cNvPr id="8" name="text-294">
            <a:extLst xmlns:a="http://schemas.openxmlformats.org/drawingml/2006/main">
              <a:ext uri="{FF2B5EF4-FFF2-40B4-BE49-F238E27FC236}">
                <a16:creationId xmlns:a16="http://schemas.microsoft.com/office/drawing/2014/main" id="{89334A04-1233-4F33-B8A2-F9AEC0CE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762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02</a:t>
            </a:r>
          </a:p>
        </p:txBody>
      </p:sp>
      <p:sp>
        <p:nvSpPr>
          <p:cNvPr id="9" name="text-295">
            <a:extLst xmlns:a="http://schemas.openxmlformats.org/drawingml/2006/main">
              <a:ext uri="{FF2B5EF4-FFF2-40B4-BE49-F238E27FC236}">
                <a16:creationId xmlns:a16="http://schemas.microsoft.com/office/drawing/2014/main" id="{AE31F2B8-C130-4158-BC83-AAD807FA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781300"/>
            <a:ext cx="4762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Propósito y destinatarios claros</a:t>
            </a:r>
          </a:p>
        </p:txBody>
      </p:sp>
      <p:sp>
        <p:nvSpPr>
          <p:cNvPr id="10" name="text-296">
            <a:extLst xmlns:a="http://schemas.openxmlformats.org/drawingml/2006/main">
              <a:ext uri="{FF2B5EF4-FFF2-40B4-BE49-F238E27FC236}">
                <a16:creationId xmlns:a16="http://schemas.microsoft.com/office/drawing/2014/main" id="{EE2219C3-2C80-4394-8946-EC238F64A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43300"/>
            <a:ext cx="762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03</a:t>
            </a:r>
          </a:p>
        </p:txBody>
      </p:sp>
      <p:sp>
        <p:nvSpPr>
          <p:cNvPr id="11" name="text-297">
            <a:extLst xmlns:a="http://schemas.openxmlformats.org/drawingml/2006/main">
              <a:ext uri="{FF2B5EF4-FFF2-40B4-BE49-F238E27FC236}">
                <a16:creationId xmlns:a16="http://schemas.microsoft.com/office/drawing/2014/main" id="{861C985E-0DAE-4A30-AEA2-0BAE111B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543300"/>
            <a:ext cx="4762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Producto y formato definidos</a:t>
            </a:r>
          </a:p>
        </p:txBody>
      </p:sp>
      <p:sp>
        <p:nvSpPr>
          <p:cNvPr id="12" name="text-298">
            <a:extLst xmlns:a="http://schemas.openxmlformats.org/drawingml/2006/main">
              <a:ext uri="{FF2B5EF4-FFF2-40B4-BE49-F238E27FC236}">
                <a16:creationId xmlns:a16="http://schemas.microsoft.com/office/drawing/2014/main" id="{AAA99FE7-6C72-4F25-9ED9-FB1772D3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19300"/>
            <a:ext cx="762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04</a:t>
            </a:r>
          </a:p>
        </p:txBody>
      </p:sp>
      <p:sp>
        <p:nvSpPr>
          <p:cNvPr id="13" name="text-299">
            <a:extLst xmlns:a="http://schemas.openxmlformats.org/drawingml/2006/main">
              <a:ext uri="{FF2B5EF4-FFF2-40B4-BE49-F238E27FC236}">
                <a16:creationId xmlns:a16="http://schemas.microsoft.com/office/drawing/2014/main" id="{7AC25D20-DE42-4B29-8D1C-F4AE0E70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019300"/>
            <a:ext cx="42862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Restricciones e inclusión visibles</a:t>
            </a:r>
          </a:p>
        </p:txBody>
      </p:sp>
      <p:sp>
        <p:nvSpPr>
          <p:cNvPr id="14" name="text-300">
            <a:extLst xmlns:a="http://schemas.openxmlformats.org/drawingml/2006/main">
              <a:ext uri="{FF2B5EF4-FFF2-40B4-BE49-F238E27FC236}">
                <a16:creationId xmlns:a16="http://schemas.microsoft.com/office/drawing/2014/main" id="{55C2BE81-EC2A-4B77-92BD-69F339EE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67050"/>
            <a:ext cx="762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05</a:t>
            </a:r>
          </a:p>
        </p:txBody>
      </p:sp>
      <p:sp>
        <p:nvSpPr>
          <p:cNvPr id="15" name="text-301">
            <a:extLst xmlns:a="http://schemas.openxmlformats.org/drawingml/2006/main">
              <a:ext uri="{FF2B5EF4-FFF2-40B4-BE49-F238E27FC236}">
                <a16:creationId xmlns:a16="http://schemas.microsoft.com/office/drawing/2014/main" id="{87390934-3159-41F3-B60B-9080C691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067050"/>
            <a:ext cx="42862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Supuestos y verificación solicitados</a:t>
            </a:r>
          </a:p>
        </p:txBody>
      </p:sp>
      <p:sp>
        <p:nvSpPr>
          <p:cNvPr id="16" name="shape-302">
            <a:extLst xmlns:a="http://schemas.openxmlformats.org/drawingml/2006/main">
              <a:ext uri="{FF2B5EF4-FFF2-40B4-BE49-F238E27FC236}">
                <a16:creationId xmlns:a16="http://schemas.microsoft.com/office/drawing/2014/main" id="{DDA49C62-2A85-4D44-A868-E9BC9DC6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10050"/>
            <a:ext cx="51816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-303">
            <a:extLst xmlns:a="http://schemas.openxmlformats.org/drawingml/2006/main">
              <a:ext uri="{FF2B5EF4-FFF2-40B4-BE49-F238E27FC236}">
                <a16:creationId xmlns:a16="http://schemas.microsoft.com/office/drawing/2014/main" id="{C10D1D74-A234-40A8-8E40-2123B7E8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57700"/>
            <a:ext cx="46482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Marca: sí · parcial · todavía no</a:t>
            </a:r>
          </a:p>
        </p:txBody>
      </p:sp>
      <p:sp>
        <p:nvSpPr>
          <p:cNvPr id="18" name="text-304">
            <a:extLst xmlns:a="http://schemas.openxmlformats.org/drawingml/2006/main">
              <a:ext uri="{FF2B5EF4-FFF2-40B4-BE49-F238E27FC236}">
                <a16:creationId xmlns:a16="http://schemas.microsoft.com/office/drawing/2014/main" id="{6F72507C-60C1-4869-A260-4DF5E981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895850"/>
            <a:ext cx="46482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Ajusta solo un elemento por ronda.</a:t>
            </a:r>
          </a:p>
        </p:txBody>
      </p:sp>
      <p:sp>
        <p:nvSpPr>
          <p:cNvPr id="19" name="text-305">
            <a:extLst xmlns:a="http://schemas.openxmlformats.org/drawingml/2006/main">
              <a:ext uri="{FF2B5EF4-FFF2-40B4-BE49-F238E27FC236}">
                <a16:creationId xmlns:a16="http://schemas.microsoft.com/office/drawing/2014/main" id="{D6B7B376-F2BB-414D-B3C8-C276B06B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72150"/>
            <a:ext cx="111252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Revisión plenaria: 3 muestras anónimas · una fortaleza + un contexto faltante</a:t>
            </a:r>
          </a:p>
        </p:txBody>
      </p:sp>
    </p:spTree>
    <p:extLst>
      <p:ext uri="{BB962C8B-B14F-4D97-AF65-F5344CB8AC3E}">
        <p14:creationId xmlns:p14="http://schemas.microsoft.com/office/powerpoint/2010/main" val="9862631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306">
            <a:extLst xmlns:a="http://schemas.openxmlformats.org/drawingml/2006/main">
              <a:ext uri="{FF2B5EF4-FFF2-40B4-BE49-F238E27FC236}">
                <a16:creationId xmlns:a16="http://schemas.microsoft.com/office/drawing/2014/main" id="{922B8669-2A46-455E-AD0B-274F04A0D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EVIDENCIA · 85–90 MIN</a:t>
            </a:r>
          </a:p>
        </p:txBody>
      </p:sp>
      <p:sp>
        <p:nvSpPr>
          <p:cNvPr id="2" name="text-307">
            <a:extLst xmlns:a="http://schemas.openxmlformats.org/drawingml/2006/main">
              <a:ext uri="{FF2B5EF4-FFF2-40B4-BE49-F238E27FC236}">
                <a16:creationId xmlns:a16="http://schemas.microsoft.com/office/drawing/2014/main" id="{A8344989-2669-407E-9789-FCF3225A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La salida demuestra proceso, no solo una respuesta bonita</a:t>
            </a:r>
          </a:p>
        </p:txBody>
      </p:sp>
      <p:cxnSp>
        <p:nvCxnSpPr>
          <p:cNvPr id="17" name="rule-308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309">
            <a:extLst xmlns:a="http://schemas.openxmlformats.org/drawingml/2006/main">
              <a:ext uri="{FF2B5EF4-FFF2-40B4-BE49-F238E27FC236}">
                <a16:creationId xmlns:a16="http://schemas.microsoft.com/office/drawing/2014/main" id="{565A2BAF-EC51-4BE4-BFF6-EC92D3CD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310">
            <a:extLst xmlns:a="http://schemas.openxmlformats.org/drawingml/2006/main">
              <a:ext uri="{FF2B5EF4-FFF2-40B4-BE49-F238E27FC236}">
                <a16:creationId xmlns:a16="http://schemas.microsoft.com/office/drawing/2014/main" id="{004228CE-6807-4AF5-A75E-5E99E0AC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18</a:t>
            </a:r>
          </a:p>
        </p:txBody>
      </p:sp>
      <p:sp>
        <p:nvSpPr>
          <p:cNvPr id="6" name="shape-311">
            <a:extLst xmlns:a="http://schemas.openxmlformats.org/drawingml/2006/main">
              <a:ext uri="{FF2B5EF4-FFF2-40B4-BE49-F238E27FC236}">
                <a16:creationId xmlns:a16="http://schemas.microsoft.com/office/drawing/2014/main" id="{943DC778-56DC-4B64-8D36-3095A042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106680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D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312">
            <a:extLst xmlns:a="http://schemas.openxmlformats.org/drawingml/2006/main">
              <a:ext uri="{FF2B5EF4-FFF2-40B4-BE49-F238E27FC236}">
                <a16:creationId xmlns:a16="http://schemas.microsoft.com/office/drawing/2014/main" id="{BBC456EA-E48A-4C6C-AE66-AA7AC034A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09800"/>
            <a:ext cx="10096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1 · Ficha de caso</a:t>
            </a:r>
          </a:p>
        </p:txBody>
      </p:sp>
      <p:sp>
        <p:nvSpPr>
          <p:cNvPr id="8" name="shape-313">
            <a:extLst xmlns:a="http://schemas.openxmlformats.org/drawingml/2006/main">
              <a:ext uri="{FF2B5EF4-FFF2-40B4-BE49-F238E27FC236}">
                <a16:creationId xmlns:a16="http://schemas.microsoft.com/office/drawing/2014/main" id="{107A399F-5C00-4B94-A65B-DD0CB24B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28950"/>
            <a:ext cx="106680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ext-314">
            <a:extLst xmlns:a="http://schemas.openxmlformats.org/drawingml/2006/main">
              <a:ext uri="{FF2B5EF4-FFF2-40B4-BE49-F238E27FC236}">
                <a16:creationId xmlns:a16="http://schemas.microsoft.com/office/drawing/2014/main" id="{AFF9F8BB-94DC-4117-BDAF-80F6C06B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19450"/>
            <a:ext cx="10096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2 · Prompt contextual final</a:t>
            </a:r>
          </a:p>
        </p:txBody>
      </p:sp>
      <p:sp>
        <p:nvSpPr>
          <p:cNvPr id="10" name="shape-315">
            <a:extLst xmlns:a="http://schemas.openxmlformats.org/drawingml/2006/main">
              <a:ext uri="{FF2B5EF4-FFF2-40B4-BE49-F238E27FC236}">
                <a16:creationId xmlns:a16="http://schemas.microsoft.com/office/drawing/2014/main" id="{58DAC5B6-39A8-41AF-971B-7DCF688E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38600"/>
            <a:ext cx="106680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316">
            <a:extLst xmlns:a="http://schemas.openxmlformats.org/drawingml/2006/main">
              <a:ext uri="{FF2B5EF4-FFF2-40B4-BE49-F238E27FC236}">
                <a16:creationId xmlns:a16="http://schemas.microsoft.com/office/drawing/2014/main" id="{29B115C0-162C-4431-AF71-52A7EB52B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29100"/>
            <a:ext cx="10096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3 · Fragmento de la salida de IA</a:t>
            </a:r>
          </a:p>
        </p:txBody>
      </p:sp>
      <p:sp>
        <p:nvSpPr>
          <p:cNvPr id="12" name="shape-317">
            <a:extLst xmlns:a="http://schemas.openxmlformats.org/drawingml/2006/main">
              <a:ext uri="{FF2B5EF4-FFF2-40B4-BE49-F238E27FC236}">
                <a16:creationId xmlns:a16="http://schemas.microsoft.com/office/drawing/2014/main" id="{219631BA-DE58-4DF2-AFF3-2A01AB40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106680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318">
            <a:extLst xmlns:a="http://schemas.openxmlformats.org/drawingml/2006/main">
              <a:ext uri="{FF2B5EF4-FFF2-40B4-BE49-F238E27FC236}">
                <a16:creationId xmlns:a16="http://schemas.microsoft.com/office/drawing/2014/main" id="{D662C45F-AB8D-4E7F-85D0-0606625B7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238750"/>
            <a:ext cx="100965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4 · Nota crítica: conservaría ___ / verificaría o cambiaría ___</a:t>
            </a:r>
          </a:p>
        </p:txBody>
      </p:sp>
      <p:sp>
        <p:nvSpPr>
          <p:cNvPr id="14" name="text-319">
            <a:extLst xmlns:a="http://schemas.openxmlformats.org/drawingml/2006/main">
              <a:ext uri="{FF2B5EF4-FFF2-40B4-BE49-F238E27FC236}">
                <a16:creationId xmlns:a16="http://schemas.microsoft.com/office/drawing/2014/main" id="{2F0265B9-638A-4CD6-B10A-9F76286D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066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Entrega en el Site · sin nombres de estudiantes · confirmación automática</a:t>
            </a:r>
          </a:p>
        </p:txBody>
      </p:sp>
    </p:spTree>
    <p:extLst>
      <p:ext uri="{BB962C8B-B14F-4D97-AF65-F5344CB8AC3E}">
        <p14:creationId xmlns:p14="http://schemas.microsoft.com/office/powerpoint/2010/main" val="168140881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320">
            <a:extLst xmlns:a="http://schemas.openxmlformats.org/drawingml/2006/main">
              <a:ext uri="{FF2B5EF4-FFF2-40B4-BE49-F238E27FC236}">
                <a16:creationId xmlns:a16="http://schemas.microsoft.com/office/drawing/2014/main" id="{69B537B6-3F37-430A-B6D5-BF28DC24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"/>
            <a:ext cx="4000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ACTIVIDAD SEMANAL · CARGA ABIERTA</a:t>
            </a:r>
          </a:p>
        </p:txBody>
      </p:sp>
      <p:sp>
        <p:nvSpPr>
          <p:cNvPr id="2" name="text-321">
            <a:extLst xmlns:a="http://schemas.openxmlformats.org/drawingml/2006/main">
              <a:ext uri="{FF2B5EF4-FFF2-40B4-BE49-F238E27FC236}">
                <a16:creationId xmlns:a16="http://schemas.microsoft.com/office/drawing/2014/main" id="{43B385B0-A870-467E-AB2E-18391F6E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111252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Durante la semana, prueba el ciclo con una tarea docente real</a:t>
            </a:r>
          </a:p>
        </p:txBody>
      </p:sp>
      <p:cxnSp>
        <p:nvCxnSpPr>
          <p:cNvPr id="20" name="rule-322"/>
          <p:cNvCxnSpPr/>
          <p:nvPr/>
        </p:nvCxnSpPr>
        <p:spPr>
          <a:xfrm xmlns:a="http://schemas.openxmlformats.org/drawingml/2006/main">
            <a:off x="533400" y="1733550"/>
            <a:ext cx="11125200" cy="476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2CC"/>
            </a:solidFill>
            <a:prstDash val="solid"/>
          </a:ln>
        </p:spPr>
      </p:cxnSp>
      <p:sp>
        <p:nvSpPr>
          <p:cNvPr id="4" name="text-323">
            <a:extLst xmlns:a="http://schemas.openxmlformats.org/drawingml/2006/main">
              <a:ext uri="{FF2B5EF4-FFF2-40B4-BE49-F238E27FC236}">
                <a16:creationId xmlns:a16="http://schemas.microsoft.com/office/drawing/2014/main" id="{C8E26D7E-8A28-42F4-A0C6-043DAAB1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96050"/>
            <a:ext cx="5524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Red de Docentes Transdisciplinar de México, S.C.</a:t>
            </a:r>
          </a:p>
        </p:txBody>
      </p:sp>
      <p:sp>
        <p:nvSpPr>
          <p:cNvPr id="5" name="text-324">
            <a:extLst xmlns:a="http://schemas.openxmlformats.org/drawingml/2006/main">
              <a:ext uri="{FF2B5EF4-FFF2-40B4-BE49-F238E27FC236}">
                <a16:creationId xmlns:a16="http://schemas.microsoft.com/office/drawing/2014/main" id="{2A04A616-CFFA-456B-A131-9AAAF7CA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96050"/>
            <a:ext cx="533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19</a:t>
            </a:r>
          </a:p>
        </p:txBody>
      </p:sp>
      <p:sp>
        <p:nvSpPr>
          <p:cNvPr id="6" name="text-325">
            <a:extLst xmlns:a="http://schemas.openxmlformats.org/drawingml/2006/main">
              <a:ext uri="{FF2B5EF4-FFF2-40B4-BE49-F238E27FC236}">
                <a16:creationId xmlns:a16="http://schemas.microsoft.com/office/drawing/2014/main" id="{3F545E1D-7082-4B04-A642-984F007E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43100"/>
            <a:ext cx="2381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Aplicar</a:t>
            </a:r>
          </a:p>
        </p:txBody>
      </p:sp>
      <p:sp>
        <p:nvSpPr>
          <p:cNvPr id="7" name="text-326">
            <a:extLst xmlns:a="http://schemas.openxmlformats.org/drawingml/2006/main">
              <a:ext uri="{FF2B5EF4-FFF2-40B4-BE49-F238E27FC236}">
                <a16:creationId xmlns:a16="http://schemas.microsoft.com/office/drawing/2014/main" id="{03D034E1-AABB-4515-B39D-E50D9B09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52700"/>
            <a:ext cx="2857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Usa tu prompt con una tarea auténtica y anónima.</a:t>
            </a:r>
          </a:p>
        </p:txBody>
      </p:sp>
      <p:sp>
        <p:nvSpPr>
          <p:cNvPr id="8" name="text-327">
            <a:extLst xmlns:a="http://schemas.openxmlformats.org/drawingml/2006/main">
              <a:ext uri="{FF2B5EF4-FFF2-40B4-BE49-F238E27FC236}">
                <a16:creationId xmlns:a16="http://schemas.microsoft.com/office/drawing/2014/main" id="{454CB57E-8041-4626-AD79-1B1497BB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43100"/>
            <a:ext cx="2381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0FA3B1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FA3B1"/>
                </a:solidFill>
              </a:rPr>
              <a:t>Comparar</a:t>
            </a:r>
          </a:p>
        </p:txBody>
      </p:sp>
      <p:sp>
        <p:nvSpPr>
          <p:cNvPr id="9" name="text-328">
            <a:extLst xmlns:a="http://schemas.openxmlformats.org/drawingml/2006/main">
              <a:ext uri="{FF2B5EF4-FFF2-40B4-BE49-F238E27FC236}">
                <a16:creationId xmlns:a16="http://schemas.microsoft.com/office/drawing/2014/main" id="{65C633AA-AD2F-4D62-A426-28C46BE7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52700"/>
            <a:ext cx="2857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Guarda una versión antes y después del ajuste.</a:t>
            </a:r>
          </a:p>
        </p:txBody>
      </p:sp>
      <p:sp>
        <p:nvSpPr>
          <p:cNvPr id="10" name="text-329">
            <a:extLst xmlns:a="http://schemas.openxmlformats.org/drawingml/2006/main">
              <a:ext uri="{FF2B5EF4-FFF2-40B4-BE49-F238E27FC236}">
                <a16:creationId xmlns:a16="http://schemas.microsoft.com/office/drawing/2014/main" id="{BD4050F5-5A6B-4B4D-83B2-49F2CA472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943100"/>
            <a:ext cx="23812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8A6500"/>
                </a:solidFill>
              </a:rPr>
              <a:t>Reflexionar</a:t>
            </a:r>
          </a:p>
        </p:txBody>
      </p:sp>
      <p:sp>
        <p:nvSpPr>
          <p:cNvPr id="11" name="text-330">
            <a:extLst xmlns:a="http://schemas.openxmlformats.org/drawingml/2006/main">
              <a:ext uri="{FF2B5EF4-FFF2-40B4-BE49-F238E27FC236}">
                <a16:creationId xmlns:a16="http://schemas.microsoft.com/office/drawing/2014/main" id="{D93DCEED-17E1-4AD6-AF67-B1D5B0DB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52700"/>
            <a:ext cx="2857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Registra un beneficio, un riesgo y una decisión docente.</a:t>
            </a:r>
          </a:p>
        </p:txBody>
      </p:sp>
      <p:sp>
        <p:nvSpPr>
          <p:cNvPr id="12" name="text-331">
            <a:extLst xmlns:a="http://schemas.openxmlformats.org/drawingml/2006/main">
              <a:ext uri="{FF2B5EF4-FFF2-40B4-BE49-F238E27FC236}">
                <a16:creationId xmlns:a16="http://schemas.microsoft.com/office/drawing/2014/main" id="{4CDEF543-D420-4BE3-930B-25EFBC3B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1943100"/>
            <a:ext cx="1866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Entregar</a:t>
            </a:r>
          </a:p>
        </p:txBody>
      </p:sp>
      <p:sp>
        <p:nvSpPr>
          <p:cNvPr id="13" name="text-332">
            <a:extLst xmlns:a="http://schemas.openxmlformats.org/drawingml/2006/main">
              <a:ext uri="{FF2B5EF4-FFF2-40B4-BE49-F238E27FC236}">
                <a16:creationId xmlns:a16="http://schemas.microsoft.com/office/drawing/2014/main" id="{B3BBE529-EBF1-4DBC-95E6-F2066D13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552700"/>
            <a:ext cx="18669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Sube la evidencia al aula virtual cuando te resulte posible.</a:t>
            </a:r>
          </a:p>
        </p:txBody>
      </p:sp>
      <p:sp>
        <p:nvSpPr>
          <p:cNvPr id="14" name="shape-333">
            <a:extLst xmlns:a="http://schemas.openxmlformats.org/drawingml/2006/main">
              <a:ext uri="{FF2B5EF4-FFF2-40B4-BE49-F238E27FC236}">
                <a16:creationId xmlns:a16="http://schemas.microsoft.com/office/drawing/2014/main" id="{6F6653EF-B5BE-4D2D-9FCB-CF110DC2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111252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334">
            <a:extLst xmlns:a="http://schemas.openxmlformats.org/drawingml/2006/main">
              <a:ext uri="{FF2B5EF4-FFF2-40B4-BE49-F238E27FC236}">
                <a16:creationId xmlns:a16="http://schemas.microsoft.com/office/drawing/2014/main" id="{21C41F3B-8330-481D-931F-895B934F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24350"/>
            <a:ext cx="106299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Lo esencial funciona en el chat estándar gratuito</a:t>
            </a:r>
          </a:p>
        </p:txBody>
      </p:sp>
      <p:sp>
        <p:nvSpPr>
          <p:cNvPr id="16" name="text-335">
            <a:extLst xmlns:a="http://schemas.openxmlformats.org/drawingml/2006/main">
              <a:ext uri="{FF2B5EF4-FFF2-40B4-BE49-F238E27FC236}">
                <a16:creationId xmlns:a16="http://schemas.microsoft.com/office/drawing/2014/main" id="{97309CCD-7EEE-4B3D-AC56-D5705A6E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95850"/>
            <a:ext cx="1043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E6B78"/>
                </a:solidFill>
              </a:rPr>
              <a:t>Work · Sol/Terra/Luna · Projects · plugins · skills · Sites: panorama opcional sujeto a disponibilidad de cuenta.</a:t>
            </a:r>
          </a:p>
        </p:txBody>
      </p:sp>
      <p:sp>
        <p:nvSpPr>
          <p:cNvPr id="17" name="text-336">
            <a:extLst xmlns:a="http://schemas.openxmlformats.org/drawingml/2006/main">
              <a:ext uri="{FF2B5EF4-FFF2-40B4-BE49-F238E27FC236}">
                <a16:creationId xmlns:a16="http://schemas.microsoft.com/office/drawing/2014/main" id="{3B8EB1BB-04DC-4037-916F-CF1CED35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No se usa ni se enseña @Project.</a:t>
            </a:r>
          </a:p>
        </p:txBody>
      </p:sp>
    </p:spTree>
    <p:extLst>
      <p:ext uri="{BB962C8B-B14F-4D97-AF65-F5344CB8AC3E}">
        <p14:creationId xmlns:p14="http://schemas.microsoft.com/office/powerpoint/2010/main" val="123791236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hape-337">
            <a:extLst xmlns:a="http://schemas.openxmlformats.org/drawingml/2006/main">
              <a:ext uri="{FF2B5EF4-FFF2-40B4-BE49-F238E27FC236}">
                <a16:creationId xmlns:a16="http://schemas.microsoft.com/office/drawing/2014/main" id="{975FF598-CB41-4229-BC68-BE3A0258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B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ext-338">
            <a:extLst xmlns:a="http://schemas.openxmlformats.org/drawingml/2006/main">
              <a:ext uri="{FF2B5EF4-FFF2-40B4-BE49-F238E27FC236}">
                <a16:creationId xmlns:a16="http://schemas.microsoft.com/office/drawing/2014/main" id="{E82DFBF1-78FE-46A3-A552-E4D1531B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3048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F26B3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26B38"/>
                </a:solidFill>
              </a:rPr>
              <a:t>CIERRE · SESIÓN 1</a:t>
            </a:r>
          </a:p>
        </p:txBody>
      </p:sp>
      <p:sp>
        <p:nvSpPr>
          <p:cNvPr id="3" name="text-339">
            <a:extLst xmlns:a="http://schemas.openxmlformats.org/drawingml/2006/main">
              <a:ext uri="{FF2B5EF4-FFF2-40B4-BE49-F238E27FC236}">
                <a16:creationId xmlns:a16="http://schemas.microsoft.com/office/drawing/2014/main" id="{28AF2017-0612-4899-A6E9-FE830806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382250" cy="2476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6324F"/>
                </a:solidFill>
              </a:rPr>
              <a:t>La IA propone.
Tú contextualizas, verificas y decides.</a:t>
            </a:r>
          </a:p>
        </p:txBody>
      </p:sp>
      <p:sp>
        <p:nvSpPr>
          <p:cNvPr id="4" name="shape-340">
            <a:extLst xmlns:a="http://schemas.openxmlformats.org/drawingml/2006/main">
              <a:ext uri="{FF2B5EF4-FFF2-40B4-BE49-F238E27FC236}">
                <a16:creationId xmlns:a16="http://schemas.microsoft.com/office/drawing/2014/main" id="{356A727D-534E-4651-B5A3-40617B02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361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D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341">
            <a:extLst xmlns:a="http://schemas.openxmlformats.org/drawingml/2006/main">
              <a:ext uri="{FF2B5EF4-FFF2-40B4-BE49-F238E27FC236}">
                <a16:creationId xmlns:a16="http://schemas.microsoft.com/office/drawing/2014/main" id="{99CEDCFF-6761-4BAC-B697-EDB05233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2667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>
                <a:solidFill>
                  <a:srgbClr val="006D7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6D77"/>
                </a:solidFill>
              </a:rPr>
              <a:t>Producto logrado</a:t>
            </a:r>
          </a:p>
        </p:txBody>
      </p:sp>
      <p:sp>
        <p:nvSpPr>
          <p:cNvPr id="6" name="text-342">
            <a:extLst xmlns:a="http://schemas.openxmlformats.org/drawingml/2006/main">
              <a:ext uri="{FF2B5EF4-FFF2-40B4-BE49-F238E27FC236}">
                <a16:creationId xmlns:a16="http://schemas.microsoft.com/office/drawing/2014/main" id="{55A009E6-EE75-4FA8-9326-D0CC2D4E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65722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16324F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6324F"/>
                </a:solidFill>
              </a:rPr>
              <a:t>Ficha de caso + primer prompt contextual + nota crítica</a:t>
            </a:r>
          </a:p>
        </p:txBody>
      </p:sp>
      <p:sp>
        <p:nvSpPr>
          <p:cNvPr id="7" name="text-343">
            <a:extLst xmlns:a="http://schemas.openxmlformats.org/drawingml/2006/main">
              <a:ext uri="{FF2B5EF4-FFF2-40B4-BE49-F238E27FC236}">
                <a16:creationId xmlns:a16="http://schemas.microsoft.com/office/drawing/2014/main" id="{E6BAEF7D-CEC7-4B63-8842-E95C837F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238750"/>
            <a:ext cx="28575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725">
                <a:solidFill>
                  <a:srgbClr val="5E6B7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5E6B78"/>
                </a:solidFill>
              </a:rPr>
              <a:t>reddocentes.com
reddocentes.mx</a:t>
            </a:r>
          </a:p>
        </p:txBody>
      </p:sp>
    </p:spTree>
    <p:extLst>
      <p:ext uri="{BB962C8B-B14F-4D97-AF65-F5344CB8AC3E}">
        <p14:creationId xmlns:p14="http://schemas.microsoft.com/office/powerpoint/2010/main" val="20659851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2026-07-17T22:33:00.4830000Z</dcterms:created>
  <dcterms:modified xsi:type="dcterms:W3CDTF">2026-07-17T22:33:00.4840000Z</dcterms:modified>
</coreProperties>
</file>