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db169abfe94b97" /><Relationship Type="http://schemas.openxmlformats.org/officeDocument/2006/relationships/extended-properties" Target="/docProps/app.xml" Id="R0bd152f4a0d148f7" /><Relationship Type="http://schemas.openxmlformats.org/officeDocument/2006/relationships/officeDocument" Target="/ppt/presentation.xml" Id="Re9d8c46b0f884c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5f759b83bb448c"/>
  </p:sldMasterIdLst>
  <p:notesMasterIdLst>
    <p:notesMasterId xmlns:r="http://schemas.openxmlformats.org/officeDocument/2006/relationships" r:id="R95f9f1906a074375"/>
  </p:notesMasterIdLst>
  <p:sldIdLst>
    <p:sldId xmlns:r="http://schemas.openxmlformats.org/officeDocument/2006/relationships" id="256" r:id="Re3a0257a32994a51"/>
    <p:sldId xmlns:r="http://schemas.openxmlformats.org/officeDocument/2006/relationships" id="257" r:id="R0a89c8596d8b4eb8"/>
    <p:sldId xmlns:r="http://schemas.openxmlformats.org/officeDocument/2006/relationships" id="258" r:id="Rd0a79ff44e9c49bc"/>
    <p:sldId xmlns:r="http://schemas.openxmlformats.org/officeDocument/2006/relationships" id="259" r:id="R8606823beaa84a6e"/>
    <p:sldId xmlns:r="http://schemas.openxmlformats.org/officeDocument/2006/relationships" id="260" r:id="Rdecb10c5ff2b4d2f"/>
    <p:sldId xmlns:r="http://schemas.openxmlformats.org/officeDocument/2006/relationships" id="261" r:id="Raf781b4d7f00403c"/>
    <p:sldId xmlns:r="http://schemas.openxmlformats.org/officeDocument/2006/relationships" id="262" r:id="Rf5d393dee9154ae8"/>
    <p:sldId xmlns:r="http://schemas.openxmlformats.org/officeDocument/2006/relationships" id="263" r:id="Rb707b8e6d8714dcc"/>
    <p:sldId xmlns:r="http://schemas.openxmlformats.org/officeDocument/2006/relationships" id="264" r:id="Re1a0e39bc4ba4ff4"/>
    <p:sldId xmlns:r="http://schemas.openxmlformats.org/officeDocument/2006/relationships" id="265" r:id="R8e21722d66f74a44"/>
    <p:sldId xmlns:r="http://schemas.openxmlformats.org/officeDocument/2006/relationships" id="266" r:id="R461e5f32c22144da"/>
    <p:sldId xmlns:r="http://schemas.openxmlformats.org/officeDocument/2006/relationships" id="267" r:id="Re571f78765d74d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ad8a2b29414b75" /><Relationship Type="http://schemas.openxmlformats.org/officeDocument/2006/relationships/slideMaster" Target="/ppt/slideMasters/slideMaster1.xml" Id="R985f759b83bb448c" /><Relationship Type="http://schemas.openxmlformats.org/officeDocument/2006/relationships/notesMaster" Target="/ppt/notesMasters/notesMaster1.xml" Id="R95f9f1906a074375" /><Relationship Type="http://schemas.openxmlformats.org/officeDocument/2006/relationships/presProps" Target="/ppt/presProps.xml" Id="Rb00e965ca8e24697" /><Relationship Type="http://schemas.openxmlformats.org/officeDocument/2006/relationships/tableStyles" Target="/ppt/tableStyles.xml" Id="R22a99eae42994ab5" /><Relationship Type="http://schemas.openxmlformats.org/officeDocument/2006/relationships/slide" Target="/ppt/slides/slide1.xml" Id="Re3a0257a32994a51" /><Relationship Type="http://schemas.openxmlformats.org/officeDocument/2006/relationships/slide" Target="/ppt/slides/slide2.xml" Id="R0a89c8596d8b4eb8" /><Relationship Type="http://schemas.openxmlformats.org/officeDocument/2006/relationships/slide" Target="/ppt/slides/slide3.xml" Id="Rd0a79ff44e9c49bc" /><Relationship Type="http://schemas.openxmlformats.org/officeDocument/2006/relationships/slide" Target="/ppt/slides/slide4.xml" Id="R8606823beaa84a6e" /><Relationship Type="http://schemas.openxmlformats.org/officeDocument/2006/relationships/slide" Target="/ppt/slides/slide5.xml" Id="Rdecb10c5ff2b4d2f" /><Relationship Type="http://schemas.openxmlformats.org/officeDocument/2006/relationships/slide" Target="/ppt/slides/slide6.xml" Id="Raf781b4d7f00403c" /><Relationship Type="http://schemas.openxmlformats.org/officeDocument/2006/relationships/slide" Target="/ppt/slides/slide7.xml" Id="Rf5d393dee9154ae8" /><Relationship Type="http://schemas.openxmlformats.org/officeDocument/2006/relationships/slide" Target="/ppt/slides/slide8.xml" Id="Rb707b8e6d8714dcc" /><Relationship Type="http://schemas.openxmlformats.org/officeDocument/2006/relationships/slide" Target="/ppt/slides/slide9.xml" Id="Re1a0e39bc4ba4ff4" /><Relationship Type="http://schemas.openxmlformats.org/officeDocument/2006/relationships/slide" Target="/ppt/slides/slide10.xml" Id="R8e21722d66f74a44" /><Relationship Type="http://schemas.openxmlformats.org/officeDocument/2006/relationships/slide" Target="/ppt/slides/slide11.xml" Id="R461e5f32c22144da" /><Relationship Type="http://schemas.openxmlformats.org/officeDocument/2006/relationships/slide" Target="/ppt/slides/slide12.xml" Id="Re571f78765d74d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dc9696a1be43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83ce171b744b95" /><Relationship Type="http://schemas.openxmlformats.org/officeDocument/2006/relationships/notesMaster" Target="/ppt/notesMasters/notesMaster1.xml" Id="Rccdd33ee50514e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965adf029c47d2" /><Relationship Type="http://schemas.openxmlformats.org/officeDocument/2006/relationships/notesMaster" Target="/ppt/notesMasters/notesMaster1.xml" Id="R3bc9ba1af22442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dd890043a74503" /><Relationship Type="http://schemas.openxmlformats.org/officeDocument/2006/relationships/notesMaster" Target="/ppt/notesMasters/notesMaster1.xml" Id="R4356372b2a2146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3d04c320f941fc" /><Relationship Type="http://schemas.openxmlformats.org/officeDocument/2006/relationships/notesMaster" Target="/ppt/notesMasters/notesMaster1.xml" Id="R2dcccf55a7a24d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e5562a0d53f4c32" /><Relationship Type="http://schemas.openxmlformats.org/officeDocument/2006/relationships/notesMaster" Target="/ppt/notesMasters/notesMaster1.xml" Id="R008803526ce84d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b89eaf344e4eae" /><Relationship Type="http://schemas.openxmlformats.org/officeDocument/2006/relationships/notesMaster" Target="/ppt/notesMasters/notesMaster1.xml" Id="R57ad4f64f842413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533d4ea285490c" /><Relationship Type="http://schemas.openxmlformats.org/officeDocument/2006/relationships/notesMaster" Target="/ppt/notesMasters/notesMaster1.xml" Id="Rc956581af9bf438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7567550fa542a3" /><Relationship Type="http://schemas.openxmlformats.org/officeDocument/2006/relationships/notesMaster" Target="/ppt/notesMasters/notesMaster1.xml" Id="Rdfb19f174fcd40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ac9941bf39455a" /><Relationship Type="http://schemas.openxmlformats.org/officeDocument/2006/relationships/notesMaster" Target="/ppt/notesMasters/notesMaster1.xml" Id="Rf9d8c5cb1d3249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fc596f225b4404" /><Relationship Type="http://schemas.openxmlformats.org/officeDocument/2006/relationships/notesMaster" Target="/ppt/notesMasters/notesMaster1.xml" Id="R5b885b2f314d4d7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da088a0faa4c90" /><Relationship Type="http://schemas.openxmlformats.org/officeDocument/2006/relationships/notesMaster" Target="/ppt/notesMasters/notesMaster1.xml" Id="R086494d344824a9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a3a4cee80674473" /><Relationship Type="http://schemas.openxmlformats.org/officeDocument/2006/relationships/notesMaster" Target="/ppt/notesMasters/notesMaster1.xml" Id="Rce9f9470fbf645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60 minutos · preparación opcional y no acreditable. Avance cuando todas las personas identifiquen que deberán registrarse nuevamente en la sesión principal.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Esta ruta prepara el mismo aprendizaje de la sesión principal con mayor acompañamiento. Distinguiremos momentos de evaluación y construiremos un primer borrador de retroalimentación revisable.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Ilustración generada con IA para AULA-IA,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Agenda completa. Avance al minuto cinco.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Esta agenda permite orientar el ritmo. El guardado de preparación queda separado de la evidencia principal.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0–5 min. Avance cuando el grupo pueda explicar la diferencia.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Explica por qué existen dos registros: uno documenta la nivelación y otro confirma la participación principal.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5–15 min. Avance cuando el grupo clasifique los tres ejemplos.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No son tres formatos de examen. Se distinguen por el propósito y la decisión que permiten tomar.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OECD (2019), Education Policy Outlook 2019: https://www.oecd.org/en/publications/education-policy-outlook-2019_2b8ad56e-en/full-report/component-8.html</a:t>
            </a:r>
          </a:p>
          <a:p xmlns:a="http://schemas.openxmlformats.org/drawingml/2006/main">
            <a:r>
              <a:t>- Díaz-Barriga / SEP (2024), La evaluación formativa es un reto pedagógico-didáctico: https://educacionbasica.sep.gob.mx/wp-content/uploads/2024/07/2324_s81_La_evaluacion_formativa_reto_pedagogico_didactico.pdf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15–20 min. Avance cuando el grupo distinga evidencia de inferencia.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Muestra un fragmento breve y pregunta qué afirmación sí permite sostener y cuál excede la evidencia.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Díaz-Barriga / SEP (2024), La evaluación formativa es un reto pedagógico-didáctico: https://educacionbasica.sep.gob.mx/wp-content/uploads/2024/07/2324_s81_La_evaluacion_formativa_reto_pedagogico_didactico.pdf</a:t>
            </a:r>
          </a:p>
          <a:p xmlns:a="http://schemas.openxmlformats.org/drawingml/2006/main">
            <a:r>
              <a:t>- UNESCO (2024), Guía para el uso de IA generativa en educación e investigación: https://unesdoc.unesco.org/ark:/48223/pf0000389227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20–30 min. Avance cuando el grupo formule un siguiente paso observable.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Modela cada movimiento con el caso de Historia. Señala qué dato no puede inferirse.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Díaz-Barriga / SEP (2024), La evaluación formativa es un reto pedagógico-didáctico: https://educacionbasica.sep.gob.mx/wp-content/uploads/2024/07/2324_s81_La_evaluacion_formativa_reto_pedagogico_didactico.pdf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30–35 min. Avance después de copiar el prompt base.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Construyan el prompt por capas y comprueben que el límite de no inventar quede explícito.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 Academy (2026), Write Better Prompts — Teachers: https://academy.openai.com/en/public/clubs/k-12-education-aacga/blogs/write-better-prompts-teachers-2026-05-28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35–40 min. Avance cuando cada persona marque conservar, ajustar o retirar.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El caso es simulado. La tarea no es calificar la frase, sino mostrar qué está sustentado y qué debe cambiar.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40–50 min. Avance exactamente al minuto 50.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Mantén el reloj visible. El objetivo es un primer borrador revisado, no una respuesta perfecta.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50–55 min. Avance cuando exista una corrección marcada.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En esta ruta ligera, cada persona debe escribir una sola corrección concreta apoyada en CAVIA.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CAVIA es una propuesta metodológica original de AULA-IA.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55–60 min. Cierre exactamente al minuto 60 y abre la sesión principal.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Pulsa Guardar una sola vez. Espera el mensaje de confirmación y después abre la sesión principal.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Apéndice opcional. Fin de la preparación.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Usa solo una si existe tiempo adicional. No la conviertas en requisito.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c478d2cfcc41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9eb2bac28444c68" /><Relationship Type="http://schemas.openxmlformats.org/officeDocument/2006/relationships/slideLayout" Target="/ppt/slideLayouts/slideLayout1.xml" Id="R5ecbfdd7b3d042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cbfdd7b3d042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600dad7254720" /><Relationship Type="http://schemas.openxmlformats.org/officeDocument/2006/relationships/image" Target="/ppt/media/image.png" Id="R5b15607c82f24a0b" /><Relationship Type="http://schemas.openxmlformats.org/officeDocument/2006/relationships/notesSlide" Target="/ppt/notesSlides/notesSlide1.xml" Id="Rc1ef15f4153b44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16946a817e4467" /><Relationship Type="http://schemas.openxmlformats.org/officeDocument/2006/relationships/notesSlide" Target="/ppt/notesSlides/notesSlide2.xml" Id="Re80f6f6502a94e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4ce03d56b94947" /><Relationship Type="http://schemas.openxmlformats.org/officeDocument/2006/relationships/notesSlide" Target="/ppt/notesSlides/notesSlide3.xml" Id="Rbdd069f7a40d4a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172bbfd0e4752" /><Relationship Type="http://schemas.openxmlformats.org/officeDocument/2006/relationships/notesSlide" Target="/ppt/notesSlides/notesSlide4.xml" Id="Raa5d05c5faeb4be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21a7b005547a1" /><Relationship Type="http://schemas.openxmlformats.org/officeDocument/2006/relationships/notesSlide" Target="/ppt/notesSlides/notesSlide5.xml" Id="Rf368acf7706c44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630d1f63e4264" /><Relationship Type="http://schemas.openxmlformats.org/officeDocument/2006/relationships/notesSlide" Target="/ppt/notesSlides/notesSlide6.xml" Id="R80d322e7cf4d46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9f2cdfe37c4aea" /><Relationship Type="http://schemas.openxmlformats.org/officeDocument/2006/relationships/notesSlide" Target="/ppt/notesSlides/notesSlide7.xml" Id="R14ca4c62943942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97167d1274f70" /><Relationship Type="http://schemas.openxmlformats.org/officeDocument/2006/relationships/notesSlide" Target="/ppt/notesSlides/notesSlide8.xml" Id="Re58f2a35f5cd4f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7a6eda3da4f01" /><Relationship Type="http://schemas.openxmlformats.org/officeDocument/2006/relationships/notesSlide" Target="/ppt/notesSlides/notesSlide9.xml" Id="Rd1c9de008c794b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c24a9f136403a" /><Relationship Type="http://schemas.openxmlformats.org/officeDocument/2006/relationships/notesSlide" Target="/ppt/notesSlides/notesSlide10.xml" Id="R85350e2892dc405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f5892183349de" /><Relationship Type="http://schemas.openxmlformats.org/officeDocument/2006/relationships/notesSlide" Target="/ppt/notesSlides/notesSlide11.xml" Id="R85166faaafc3406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8c09eca6e44363" /><Relationship Type="http://schemas.openxmlformats.org/officeDocument/2006/relationships/notesSlide" Target="/ppt/notesSlides/notesSlide12.xml" Id="Rbd4a1ac049644b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ccent-left">
            <a:extLst xmlns:a="http://schemas.openxmlformats.org/drawingml/2006/main">
              <a:ext uri="{FF2B5EF4-FFF2-40B4-BE49-F238E27FC236}">
                <a16:creationId xmlns:a16="http://schemas.microsoft.com/office/drawing/2014/main" id="{24909A47-1E95-4975-8D12-FE7ED823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4DB5F34E-5882-463C-BFBB-9E59ABEF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2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EDA28F-51C3-44DE-9FE0-BDB75A8A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581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3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Evaluar para mejorar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A1FF93DE-B742-4D35-9750-FA8AF755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Diagnóstico, retroalimentación y análisis de evidencias con apoyo de IA</a:t>
            </a:r>
          </a:p>
        </p:txBody>
      </p:sp>
      <p:sp>
        <p:nvSpPr>
          <p:cNvPr id="5" name="duration">
            <a:extLst xmlns:a="http://schemas.openxmlformats.org/drawingml/2006/main">
              <a:ext uri="{FF2B5EF4-FFF2-40B4-BE49-F238E27FC236}">
                <a16:creationId xmlns:a16="http://schemas.microsoft.com/office/drawing/2014/main" id="{2C147E28-2206-496A-9868-2A2639EB7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561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60 minutos · preparación opcional y no acreditable</a:t>
            </a:r>
          </a:p>
        </p:txBody>
      </p:sp>
      <p:sp>
        <p:nvSpPr>
          <p:cNvPr id="6" name="safety">
            <a:extLst xmlns:a="http://schemas.openxmlformats.org/drawingml/2006/main">
              <a:ext uri="{FF2B5EF4-FFF2-40B4-BE49-F238E27FC236}">
                <a16:creationId xmlns:a16="http://schemas.microsoft.com/office/drawing/2014/main" id="{A2DBCF1E-1056-4361-86B4-41EB0B64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581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200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Evidencias simuladas o anonimizadas · decisión final docente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5607c82f24a0b"/>
          <a:stretch xmlns:a="http://schemas.openxmlformats.org/drawingml/2006/main"/>
        </p:blipFill>
        <p:spPr>
          <a:xfrm xmlns:a="http://schemas.openxmlformats.org/drawingml/2006/main">
            <a:off x="7105650" y="1752600"/>
            <a:ext cx="4400550" cy="2933700"/>
          </a:xfrm>
          <a:prstGeom xmlns:a="http://schemas.openxmlformats.org/drawingml/2006/main" prst="roundRect">
            <a:avLst>
              <a:gd name="adj" fmla="val 2597"/>
            </a:avLst>
          </a:prstGeom>
        </p:spPr>
      </p:pic>
      <p:sp>
        <p:nvSpPr>
          <p:cNvPr id="8" name="amber-rule">
            <a:extLst xmlns:a="http://schemas.openxmlformats.org/drawingml/2006/main">
              <a:ext uri="{FF2B5EF4-FFF2-40B4-BE49-F238E27FC236}">
                <a16:creationId xmlns:a16="http://schemas.microsoft.com/office/drawing/2014/main" id="{DA18460D-1462-4F6B-BC79-C51FE779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5867400"/>
            <a:ext cx="44005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3DF6C8A-7294-4FD5-A60E-D33FC124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0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01</a:t>
            </a:r>
          </a:p>
        </p:txBody>
      </p:sp>
    </p:spTree>
    <p:extLst>
      <p:ext uri="{BB962C8B-B14F-4D97-AF65-F5344CB8AC3E}">
        <p14:creationId xmlns:p14="http://schemas.microsoft.com/office/powerpoint/2010/main" val="6558265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op-line">
            <a:extLst xmlns:a="http://schemas.openxmlformats.org/drawingml/2006/main">
              <a:ext uri="{FF2B5EF4-FFF2-40B4-BE49-F238E27FC236}">
                <a16:creationId xmlns:a16="http://schemas.microsoft.com/office/drawing/2014/main" id="{07FA053B-9236-447A-8564-2211AED5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365F24E9-7529-40EB-AEB2-F07E4840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BB956300-E411-45CC-AAFA-539A2CB44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Agenda completa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533B53F-18C4-423E-81D1-156CC442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 preparación suma exactamente 60 minutos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4CCD72CB-3A2E-4284-853A-3EFC5925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A6A9FB80-26E6-4DEB-B91E-C05A1557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0ED5BA28-24A8-42DD-BE9D-1E3CCEBCA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time-band-0">
            <a:extLst xmlns:a="http://schemas.openxmlformats.org/drawingml/2006/main">
              <a:ext uri="{FF2B5EF4-FFF2-40B4-BE49-F238E27FC236}">
                <a16:creationId xmlns:a16="http://schemas.microsoft.com/office/drawing/2014/main" id="{38CDA4C8-5141-486E-9612-42EE57D2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18097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ime-0">
            <a:extLst xmlns:a="http://schemas.openxmlformats.org/drawingml/2006/main">
              <a:ext uri="{FF2B5EF4-FFF2-40B4-BE49-F238E27FC236}">
                <a16:creationId xmlns:a16="http://schemas.microsoft.com/office/drawing/2014/main" id="{508AD7F5-1EB1-4294-BD2F-81B07EE1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860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0–5</a:t>
            </a:r>
          </a:p>
        </p:txBody>
      </p:sp>
      <p:sp>
        <p:nvSpPr>
          <p:cNvPr id="10" name="time-title-0">
            <a:extLst xmlns:a="http://schemas.openxmlformats.org/drawingml/2006/main">
              <a:ext uri="{FF2B5EF4-FFF2-40B4-BE49-F238E27FC236}">
                <a16:creationId xmlns:a16="http://schemas.microsoft.com/office/drawing/2014/main" id="{887EE9D0-9A5F-4C98-9795-DCA1BCAE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67000"/>
            <a:ext cx="1676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Registro</a:t>
            </a:r>
          </a:p>
        </p:txBody>
      </p:sp>
      <p:sp>
        <p:nvSpPr>
          <p:cNvPr id="11" name="time-body-0">
            <a:extLst xmlns:a="http://schemas.openxmlformats.org/drawingml/2006/main">
              <a:ext uri="{FF2B5EF4-FFF2-40B4-BE49-F238E27FC236}">
                <a16:creationId xmlns:a16="http://schemas.microsoft.com/office/drawing/2014/main" id="{D0BB1A84-3B69-4DA6-AE48-80AE7594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00450"/>
            <a:ext cx="16383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Ingreso y confirmación independiente.</a:t>
            </a:r>
          </a:p>
        </p:txBody>
      </p:sp>
      <p:sp>
        <p:nvSpPr>
          <p:cNvPr id="12" name="time-band-1">
            <a:extLst xmlns:a="http://schemas.openxmlformats.org/drawingml/2006/main">
              <a:ext uri="{FF2B5EF4-FFF2-40B4-BE49-F238E27FC236}">
                <a16:creationId xmlns:a16="http://schemas.microsoft.com/office/drawing/2014/main" id="{1E89F58E-9FEC-4865-9629-A6235397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2171700"/>
            <a:ext cx="18097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1A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ime-1">
            <a:extLst xmlns:a="http://schemas.openxmlformats.org/drawingml/2006/main">
              <a:ext uri="{FF2B5EF4-FFF2-40B4-BE49-F238E27FC236}">
                <a16:creationId xmlns:a16="http://schemas.microsoft.com/office/drawing/2014/main" id="{FF767793-ABB2-4CC4-9EDA-B57E8472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22860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5–15</a:t>
            </a:r>
          </a:p>
        </p:txBody>
      </p:sp>
      <p:sp>
        <p:nvSpPr>
          <p:cNvPr id="14" name="time-title-1">
            <a:extLst xmlns:a="http://schemas.openxmlformats.org/drawingml/2006/main">
              <a:ext uri="{FF2B5EF4-FFF2-40B4-BE49-F238E27FC236}">
                <a16:creationId xmlns:a16="http://schemas.microsoft.com/office/drawing/2014/main" id="{E18064B9-FE0A-43CA-91E8-5A2537A8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2667000"/>
            <a:ext cx="1676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Distinguir</a:t>
            </a:r>
          </a:p>
        </p:txBody>
      </p:sp>
      <p:sp>
        <p:nvSpPr>
          <p:cNvPr id="15" name="time-body-1">
            <a:extLst xmlns:a="http://schemas.openxmlformats.org/drawingml/2006/main">
              <a:ext uri="{FF2B5EF4-FFF2-40B4-BE49-F238E27FC236}">
                <a16:creationId xmlns:a16="http://schemas.microsoft.com/office/drawing/2014/main" id="{854937A4-F2D0-46FA-9565-8A88F60F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600450"/>
            <a:ext cx="16383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Diagnóstica, formativa o sumativa.</a:t>
            </a:r>
          </a:p>
        </p:txBody>
      </p:sp>
      <p:sp>
        <p:nvSpPr>
          <p:cNvPr id="16" name="time-band-2">
            <a:extLst xmlns:a="http://schemas.openxmlformats.org/drawingml/2006/main">
              <a:ext uri="{FF2B5EF4-FFF2-40B4-BE49-F238E27FC236}">
                <a16:creationId xmlns:a16="http://schemas.microsoft.com/office/drawing/2014/main" id="{EAE33E10-F41D-44EA-A534-FD0E8D0A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171700"/>
            <a:ext cx="18097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D6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ime-2">
            <a:extLst xmlns:a="http://schemas.openxmlformats.org/drawingml/2006/main">
              <a:ext uri="{FF2B5EF4-FFF2-40B4-BE49-F238E27FC236}">
                <a16:creationId xmlns:a16="http://schemas.microsoft.com/office/drawing/2014/main" id="{DC1FC361-A6B9-4333-8E94-95BE5A30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2860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15–30</a:t>
            </a:r>
          </a:p>
        </p:txBody>
      </p:sp>
      <p:sp>
        <p:nvSpPr>
          <p:cNvPr id="18" name="time-title-2">
            <a:extLst xmlns:a="http://schemas.openxmlformats.org/drawingml/2006/main">
              <a:ext uri="{FF2B5EF4-FFF2-40B4-BE49-F238E27FC236}">
                <a16:creationId xmlns:a16="http://schemas.microsoft.com/office/drawing/2014/main" id="{015BA2F3-30C6-45C1-BA1B-3E00BB8D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667000"/>
            <a:ext cx="1676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Demostrar</a:t>
            </a:r>
          </a:p>
        </p:txBody>
      </p:sp>
      <p:sp>
        <p:nvSpPr>
          <p:cNvPr id="19" name="time-body-2">
            <a:extLst xmlns:a="http://schemas.openxmlformats.org/drawingml/2006/main">
              <a:ext uri="{FF2B5EF4-FFF2-40B4-BE49-F238E27FC236}">
                <a16:creationId xmlns:a16="http://schemas.microsoft.com/office/drawing/2014/main" id="{2A83D142-DF9D-4723-BD29-9DA80D5E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00450"/>
            <a:ext cx="16383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Evidencia, criterio y siguiente paso.</a:t>
            </a:r>
          </a:p>
        </p:txBody>
      </p:sp>
      <p:sp>
        <p:nvSpPr>
          <p:cNvPr id="20" name="time-band-3">
            <a:extLst xmlns:a="http://schemas.openxmlformats.org/drawingml/2006/main">
              <a:ext uri="{FF2B5EF4-FFF2-40B4-BE49-F238E27FC236}">
                <a16:creationId xmlns:a16="http://schemas.microsoft.com/office/drawing/2014/main" id="{08553D0E-33F8-40E1-91C2-B5CDEE81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18097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ime-3">
            <a:extLst xmlns:a="http://schemas.openxmlformats.org/drawingml/2006/main">
              <a:ext uri="{FF2B5EF4-FFF2-40B4-BE49-F238E27FC236}">
                <a16:creationId xmlns:a16="http://schemas.microsoft.com/office/drawing/2014/main" id="{B72337D3-AA5B-45FC-9922-EE545055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2860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30–50</a:t>
            </a:r>
          </a:p>
        </p:txBody>
      </p:sp>
      <p:sp>
        <p:nvSpPr>
          <p:cNvPr id="22" name="time-title-3">
            <a:extLst xmlns:a="http://schemas.openxmlformats.org/drawingml/2006/main">
              <a:ext uri="{FF2B5EF4-FFF2-40B4-BE49-F238E27FC236}">
                <a16:creationId xmlns:a16="http://schemas.microsoft.com/office/drawing/2014/main" id="{B3A12D0E-7132-4A45-B4C8-AA5271581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667000"/>
            <a:ext cx="1676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Construir</a:t>
            </a:r>
          </a:p>
        </p:txBody>
      </p:sp>
      <p:sp>
        <p:nvSpPr>
          <p:cNvPr id="23" name="time-body-3">
            <a:extLst xmlns:a="http://schemas.openxmlformats.org/drawingml/2006/main">
              <a:ext uri="{FF2B5EF4-FFF2-40B4-BE49-F238E27FC236}">
                <a16:creationId xmlns:a16="http://schemas.microsoft.com/office/drawing/2014/main" id="{B8B13843-A36C-4158-AFC9-68196021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00450"/>
            <a:ext cx="16383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Prompt y retroalimentación básica.</a:t>
            </a:r>
          </a:p>
        </p:txBody>
      </p:sp>
      <p:sp>
        <p:nvSpPr>
          <p:cNvPr id="24" name="time-band-4">
            <a:extLst xmlns:a="http://schemas.openxmlformats.org/drawingml/2006/main">
              <a:ext uri="{FF2B5EF4-FFF2-40B4-BE49-F238E27FC236}">
                <a16:creationId xmlns:a16="http://schemas.microsoft.com/office/drawing/2014/main" id="{1F059374-FB53-40E5-85B8-50E37027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171700"/>
            <a:ext cx="18097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time-4">
            <a:extLst xmlns:a="http://schemas.openxmlformats.org/drawingml/2006/main">
              <a:ext uri="{FF2B5EF4-FFF2-40B4-BE49-F238E27FC236}">
                <a16:creationId xmlns:a16="http://schemas.microsoft.com/office/drawing/2014/main" id="{23EC9509-3C4B-453B-B00C-1E196222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2860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50–55</a:t>
            </a:r>
          </a:p>
        </p:txBody>
      </p:sp>
      <p:sp>
        <p:nvSpPr>
          <p:cNvPr id="26" name="time-title-4">
            <a:extLst xmlns:a="http://schemas.openxmlformats.org/drawingml/2006/main">
              <a:ext uri="{FF2B5EF4-FFF2-40B4-BE49-F238E27FC236}">
                <a16:creationId xmlns:a16="http://schemas.microsoft.com/office/drawing/2014/main" id="{3CAF0F2B-026B-42E7-9217-06813E9F5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667000"/>
            <a:ext cx="1676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Revisar</a:t>
            </a:r>
          </a:p>
        </p:txBody>
      </p:sp>
      <p:sp>
        <p:nvSpPr>
          <p:cNvPr id="27" name="time-body-4">
            <a:extLst xmlns:a="http://schemas.openxmlformats.org/drawingml/2006/main">
              <a:ext uri="{FF2B5EF4-FFF2-40B4-BE49-F238E27FC236}">
                <a16:creationId xmlns:a16="http://schemas.microsoft.com/office/drawing/2014/main" id="{3FCF8C97-8590-4E4F-88E7-94ED85DF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600450"/>
            <a:ext cx="16383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CAVIA ligera y una corrección.</a:t>
            </a:r>
          </a:p>
        </p:txBody>
      </p:sp>
      <p:sp>
        <p:nvSpPr>
          <p:cNvPr id="28" name="time-band-5">
            <a:extLst xmlns:a="http://schemas.openxmlformats.org/drawingml/2006/main">
              <a:ext uri="{FF2B5EF4-FFF2-40B4-BE49-F238E27FC236}">
                <a16:creationId xmlns:a16="http://schemas.microsoft.com/office/drawing/2014/main" id="{E770F772-0D3C-40EB-BF8C-C796655B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171700"/>
            <a:ext cx="18097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1A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time-5">
            <a:extLst xmlns:a="http://schemas.openxmlformats.org/drawingml/2006/main">
              <a:ext uri="{FF2B5EF4-FFF2-40B4-BE49-F238E27FC236}">
                <a16:creationId xmlns:a16="http://schemas.microsoft.com/office/drawing/2014/main" id="{AE978CFB-EC59-4F1C-8085-5F327F01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22860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55–60</a:t>
            </a:r>
          </a:p>
        </p:txBody>
      </p:sp>
      <p:sp>
        <p:nvSpPr>
          <p:cNvPr id="30" name="time-title-5">
            <a:extLst xmlns:a="http://schemas.openxmlformats.org/drawingml/2006/main">
              <a:ext uri="{FF2B5EF4-FFF2-40B4-BE49-F238E27FC236}">
                <a16:creationId xmlns:a16="http://schemas.microsoft.com/office/drawing/2014/main" id="{618D8887-1523-48A8-8E47-D416CC1E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2667000"/>
            <a:ext cx="1676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Guardar</a:t>
            </a:r>
          </a:p>
        </p:txBody>
      </p:sp>
      <p:sp>
        <p:nvSpPr>
          <p:cNvPr id="31" name="time-body-5">
            <a:extLst xmlns:a="http://schemas.openxmlformats.org/drawingml/2006/main">
              <a:ext uri="{FF2B5EF4-FFF2-40B4-BE49-F238E27FC236}">
                <a16:creationId xmlns:a16="http://schemas.microsoft.com/office/drawing/2014/main" id="{517002E8-0763-4F01-BEAE-9FD5D712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600450"/>
            <a:ext cx="16383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Registro confirmado y transición.</a:t>
            </a:r>
          </a:p>
        </p:txBody>
      </p:sp>
      <p:sp>
        <p:nvSpPr>
          <p:cNvPr id="32" name="timeline-caption">
            <a:extLst xmlns:a="http://schemas.openxmlformats.org/drawingml/2006/main">
              <a:ext uri="{FF2B5EF4-FFF2-40B4-BE49-F238E27FC236}">
                <a16:creationId xmlns:a16="http://schemas.microsoft.com/office/drawing/2014/main" id="{6FF05B48-BD99-4348-941D-99D072F8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219700"/>
            <a:ext cx="10248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 preparación no acredita; al terminar, abre la Sesión 4 principal y registra tu asistencia nuevamente.</a:t>
            </a:r>
          </a:p>
        </p:txBody>
      </p:sp>
    </p:spTree>
    <p:extLst>
      <p:ext uri="{BB962C8B-B14F-4D97-AF65-F5344CB8AC3E}">
        <p14:creationId xmlns:p14="http://schemas.microsoft.com/office/powerpoint/2010/main" val="20278857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op-line">
            <a:extLst xmlns:a="http://schemas.openxmlformats.org/drawingml/2006/main">
              <a:ext uri="{FF2B5EF4-FFF2-40B4-BE49-F238E27FC236}">
                <a16:creationId xmlns:a16="http://schemas.microsoft.com/office/drawing/2014/main" id="{CBB4AC50-F70E-4987-9C1B-D71D3920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D3C0CB47-B008-4D4B-B452-53D71CB5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AB029C21-F19E-47EB-BC0B-7EE7AFE4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0–5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43787A6-18BB-4521-B088-A769B116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Esta hora nivela; la acreditación ocurre después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AEED69D5-EE8F-49A4-8328-648CBE6B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656D2FBF-B270-483A-A325-7E0ADC2F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308BED00-4EE3-4BE9-BC0B-E84130FA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8" name="left-bg">
            <a:extLst xmlns:a="http://schemas.openxmlformats.org/drawingml/2006/main">
              <a:ext uri="{FF2B5EF4-FFF2-40B4-BE49-F238E27FC236}">
                <a16:creationId xmlns:a16="http://schemas.microsoft.com/office/drawing/2014/main" id="{57491154-B20F-47B2-A93C-12ED2A0A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2387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9" name="right-bg">
            <a:extLst xmlns:a="http://schemas.openxmlformats.org/drawingml/2006/main">
              <a:ext uri="{FF2B5EF4-FFF2-40B4-BE49-F238E27FC236}">
                <a16:creationId xmlns:a16="http://schemas.microsoft.com/office/drawing/2014/main" id="{5B8C1B35-5164-4664-8D18-4A568C54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81150"/>
            <a:ext cx="53911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left-title">
            <a:extLst xmlns:a="http://schemas.openxmlformats.org/drawingml/2006/main">
              <a:ext uri="{FF2B5EF4-FFF2-40B4-BE49-F238E27FC236}">
                <a16:creationId xmlns:a16="http://schemas.microsoft.com/office/drawing/2014/main" id="{AD785BC6-F79D-4878-ADF1-DFA2A408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4785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Preparación</a:t>
            </a:r>
          </a:p>
        </p:txBody>
      </p:sp>
      <p:sp>
        <p:nvSpPr>
          <p:cNvPr id="11" name="left-body">
            <a:extLst xmlns:a="http://schemas.openxmlformats.org/drawingml/2006/main">
              <a:ext uri="{FF2B5EF4-FFF2-40B4-BE49-F238E27FC236}">
                <a16:creationId xmlns:a16="http://schemas.microsoft.com/office/drawing/2014/main" id="{F24C61FA-5827-4283-BA22-2B1A58ED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4667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Registro independiente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Actividad guiada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CAVIA ligera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Evidencia no acreditable</a:t>
            </a:r>
          </a:p>
        </p:txBody>
      </p:sp>
      <p:sp>
        <p:nvSpPr>
          <p:cNvPr id="12" name="right-title">
            <a:extLst xmlns:a="http://schemas.openxmlformats.org/drawingml/2006/main">
              <a:ext uri="{FF2B5EF4-FFF2-40B4-BE49-F238E27FC236}">
                <a16:creationId xmlns:a16="http://schemas.microsoft.com/office/drawing/2014/main" id="{A345C80A-8EEF-431B-B6B4-74336891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47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Sesión principal</a:t>
            </a:r>
          </a:p>
        </p:txBody>
      </p:sp>
      <p:sp>
        <p:nvSpPr>
          <p:cNvPr id="13" name="right-body">
            <a:extLst xmlns:a="http://schemas.openxmlformats.org/drawingml/2006/main">
              <a:ext uri="{FF2B5EF4-FFF2-40B4-BE49-F238E27FC236}">
                <a16:creationId xmlns:a16="http://schemas.microsoft.com/office/drawing/2014/main" id="{13E1E577-9CFF-4C13-91BE-602544A8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48196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Nuevo registro de asistencia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Ruta elegida 6/10/15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Evidencia acreditable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Comprobante PDF</a:t>
            </a:r>
          </a:p>
        </p:txBody>
      </p:sp>
      <p:sp>
        <p:nvSpPr>
          <p:cNvPr id="14" name="caption">
            <a:extLst xmlns:a="http://schemas.openxmlformats.org/drawingml/2006/main">
              <a:ext uri="{FF2B5EF4-FFF2-40B4-BE49-F238E27FC236}">
                <a16:creationId xmlns:a16="http://schemas.microsoft.com/office/drawing/2014/main" id="{B243D2C4-914F-4179-B22F-E248DEEC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483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Usa el mismo correo en ambas rutas para conservar trazabilidad.</a:t>
            </a:r>
          </a:p>
        </p:txBody>
      </p:sp>
    </p:spTree>
    <p:extLst>
      <p:ext uri="{BB962C8B-B14F-4D97-AF65-F5344CB8AC3E}">
        <p14:creationId xmlns:p14="http://schemas.microsoft.com/office/powerpoint/2010/main" val="6072813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op-line">
            <a:extLst xmlns:a="http://schemas.openxmlformats.org/drawingml/2006/main">
              <a:ext uri="{FF2B5EF4-FFF2-40B4-BE49-F238E27FC236}">
                <a16:creationId xmlns:a16="http://schemas.microsoft.com/office/drawing/2014/main" id="{4C5FAA58-876C-4372-AC53-D6E38F16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7D550F1E-5071-4C27-9A46-9F1CB0B3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9543A000-7192-4522-8A1C-64CBEE98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5–15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91E1DB9-81D0-4B0E-BEF7-18ED9FEF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Tres momentos responden a decisiones distintas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5D47A907-717F-4BF5-8720-A2893B3F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OCDE 2019 · SEP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5890C80E-D65B-4052-AC55-69A52D29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11C3F11D-42B1-46D9-8C97-0ED29B53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D62BB43D-2849-45C5-B3F3-A7890DFD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9" name="item-number-0">
            <a:extLst xmlns:a="http://schemas.openxmlformats.org/drawingml/2006/main">
              <a:ext uri="{FF2B5EF4-FFF2-40B4-BE49-F238E27FC236}">
                <a16:creationId xmlns:a16="http://schemas.microsoft.com/office/drawing/2014/main" id="{815EB562-7F29-42FA-B306-231471AA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0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7E328BC1-B0B4-476B-83E7-A111DA97C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Diagnóstica</a:t>
            </a:r>
          </a:p>
        </p:txBody>
      </p:sp>
      <p:sp>
        <p:nvSpPr>
          <p:cNvPr id="11" name="item-body-0">
            <a:extLst xmlns:a="http://schemas.openxmlformats.org/drawingml/2006/main">
              <a:ext uri="{FF2B5EF4-FFF2-40B4-BE49-F238E27FC236}">
                <a16:creationId xmlns:a16="http://schemas.microsoft.com/office/drawing/2014/main" id="{E17D4DED-2E3A-414C-A0DB-04B0FD6E6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¿Desde dónde empezamos? Ayuda a elegir apoyo, reto o punto de partida.</a:t>
            </a:r>
          </a:p>
        </p:txBody>
      </p:sp>
      <p:sp>
        <p:nvSpPr>
          <p:cNvPr id="12" name="divider-0">
            <a:extLst xmlns:a="http://schemas.openxmlformats.org/drawingml/2006/main">
              <a:ext uri="{FF2B5EF4-FFF2-40B4-BE49-F238E27FC236}">
                <a16:creationId xmlns:a16="http://schemas.microsoft.com/office/drawing/2014/main" id="{D68038F4-A4DC-4374-A7FB-35EFC163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90700"/>
            <a:ext cx="1905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number-1">
            <a:extLst xmlns:a="http://schemas.openxmlformats.org/drawingml/2006/main">
              <a:ext uri="{FF2B5EF4-FFF2-40B4-BE49-F238E27FC236}">
                <a16:creationId xmlns:a16="http://schemas.microsoft.com/office/drawing/2014/main" id="{2280CF14-781E-4B09-889E-8DA92B786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14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319E3A80-8637-458C-BDAD-AC556176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Formativa</a:t>
            </a:r>
          </a:p>
        </p:txBody>
      </p:sp>
      <p:sp>
        <p:nvSpPr>
          <p:cNvPr id="15" name="item-body-1">
            <a:extLst xmlns:a="http://schemas.openxmlformats.org/drawingml/2006/main">
              <a:ext uri="{FF2B5EF4-FFF2-40B4-BE49-F238E27FC236}">
                <a16:creationId xmlns:a16="http://schemas.microsoft.com/office/drawing/2014/main" id="{8B8E8BE4-2A1E-43CC-8663-8488838A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¿Qué ocurre y qué ayudaría a avanzar? Orienta retroalimentación y ajuste.</a:t>
            </a:r>
          </a:p>
        </p:txBody>
      </p:sp>
      <p:sp>
        <p:nvSpPr>
          <p:cNvPr id="16" name="divider-1">
            <a:extLst xmlns:a="http://schemas.openxmlformats.org/drawingml/2006/main">
              <a:ext uri="{FF2B5EF4-FFF2-40B4-BE49-F238E27FC236}">
                <a16:creationId xmlns:a16="http://schemas.microsoft.com/office/drawing/2014/main" id="{C613FC84-1A16-462F-886B-8EBB48AA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790700"/>
            <a:ext cx="1905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item-number-2">
            <a:extLst xmlns:a="http://schemas.openxmlformats.org/drawingml/2006/main">
              <a:ext uri="{FF2B5EF4-FFF2-40B4-BE49-F238E27FC236}">
                <a16:creationId xmlns:a16="http://schemas.microsoft.com/office/drawing/2014/main" id="{45FD4483-6DD2-4B86-A031-FCABDD86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S</a:t>
            </a:r>
          </a:p>
        </p:txBody>
      </p:sp>
      <p:sp>
        <p:nvSpPr>
          <p:cNvPr id="18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BA0E15AB-20A5-43EA-A1EB-6F4BD058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Sumativa</a:t>
            </a:r>
          </a:p>
        </p:txBody>
      </p:sp>
      <p:sp>
        <p:nvSpPr>
          <p:cNvPr id="19" name="item-body-2">
            <a:extLst xmlns:a="http://schemas.openxmlformats.org/drawingml/2006/main">
              <a:ext uri="{FF2B5EF4-FFF2-40B4-BE49-F238E27FC236}">
                <a16:creationId xmlns:a16="http://schemas.microsoft.com/office/drawing/2014/main" id="{B7E2ADB7-0D9E-4C59-8D70-9106E0B0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¿Qué se alcanzó al cerrar? Sintetiza el logro con reglas institucionales.</a:t>
            </a:r>
          </a:p>
        </p:txBody>
      </p:sp>
    </p:spTree>
    <p:extLst>
      <p:ext uri="{BB962C8B-B14F-4D97-AF65-F5344CB8AC3E}">
        <p14:creationId xmlns:p14="http://schemas.microsoft.com/office/powerpoint/2010/main" val="19112925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line">
            <a:extLst xmlns:a="http://schemas.openxmlformats.org/drawingml/2006/main">
              <a:ext uri="{FF2B5EF4-FFF2-40B4-BE49-F238E27FC236}">
                <a16:creationId xmlns:a16="http://schemas.microsoft.com/office/drawing/2014/main" id="{82334ED6-E6B5-42F1-9A53-A9CA8C0F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5933471A-10BD-4445-BC18-0635DF58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DE1E23CF-4A92-4CAE-AF37-0A476D44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15–20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0141B05-DABA-4467-B110-9CD47279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 evidencia orienta; el criterio evita adivinar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5C7291CA-2FF9-46FA-9BD1-3C90FD6D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SEP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8A7B8C7E-DC0D-401F-BC07-5B095049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B1C927A1-6463-4B80-9532-70329DF2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E5D4E5EF-8815-4A90-87AA-0C1F3FF8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9" name="left-bg">
            <a:extLst xmlns:a="http://schemas.openxmlformats.org/drawingml/2006/main">
              <a:ext uri="{FF2B5EF4-FFF2-40B4-BE49-F238E27FC236}">
                <a16:creationId xmlns:a16="http://schemas.microsoft.com/office/drawing/2014/main" id="{B5709BA2-992A-467C-92DC-0E9ED5FB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2387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right-bg">
            <a:extLst xmlns:a="http://schemas.openxmlformats.org/drawingml/2006/main">
              <a:ext uri="{FF2B5EF4-FFF2-40B4-BE49-F238E27FC236}">
                <a16:creationId xmlns:a16="http://schemas.microsoft.com/office/drawing/2014/main" id="{25AF3E46-98FD-4790-9CB1-8E33926E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81150"/>
            <a:ext cx="53911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1" name="left-title">
            <a:extLst xmlns:a="http://schemas.openxmlformats.org/drawingml/2006/main">
              <a:ext uri="{FF2B5EF4-FFF2-40B4-BE49-F238E27FC236}">
                <a16:creationId xmlns:a16="http://schemas.microsoft.com/office/drawing/2014/main" id="{B4FC79F4-618B-4E0A-8BAA-210DCB1A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4785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Evidencia</a:t>
            </a:r>
          </a:p>
        </p:txBody>
      </p:sp>
      <p:sp>
        <p:nvSpPr>
          <p:cNvPr id="12" name="left-body">
            <a:extLst xmlns:a="http://schemas.openxmlformats.org/drawingml/2006/main">
              <a:ext uri="{FF2B5EF4-FFF2-40B4-BE49-F238E27FC236}">
                <a16:creationId xmlns:a16="http://schemas.microsoft.com/office/drawing/2014/main" id="{DE34357E-DB07-4931-881F-C85EC749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4667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Fragmento, acción o producto que permite observar una parte del aprendizaje.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Usa material simulado o anonimizado.</a:t>
            </a:r>
          </a:p>
        </p:txBody>
      </p:sp>
      <p:sp>
        <p:nvSpPr>
          <p:cNvPr id="13" name="right-title">
            <a:extLst xmlns:a="http://schemas.openxmlformats.org/drawingml/2006/main">
              <a:ext uri="{FF2B5EF4-FFF2-40B4-BE49-F238E27FC236}">
                <a16:creationId xmlns:a16="http://schemas.microsoft.com/office/drawing/2014/main" id="{233E5B4B-8931-43AB-94F6-5DB248AE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47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Criterio</a:t>
            </a:r>
          </a:p>
        </p:txBody>
      </p:sp>
      <p:sp>
        <p:nvSpPr>
          <p:cNvPr id="14" name="right-body">
            <a:extLst xmlns:a="http://schemas.openxmlformats.org/drawingml/2006/main">
              <a:ext uri="{FF2B5EF4-FFF2-40B4-BE49-F238E27FC236}">
                <a16:creationId xmlns:a16="http://schemas.microsoft.com/office/drawing/2014/main" id="{B6B9144D-84AF-46C1-8132-7BE3A068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48196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Rasgo observable ligado al propósito.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Ayuda a separar lo que se ve, lo que se infiere y lo que todavía falta.</a:t>
            </a:r>
          </a:p>
        </p:txBody>
      </p:sp>
      <p:sp>
        <p:nvSpPr>
          <p:cNvPr id="15" name="caption">
            <a:extLst xmlns:a="http://schemas.openxmlformats.org/drawingml/2006/main">
              <a:ext uri="{FF2B5EF4-FFF2-40B4-BE49-F238E27FC236}">
                <a16:creationId xmlns:a16="http://schemas.microsoft.com/office/drawing/2014/main" id="{4978C45A-D8DD-43F6-99C0-D8904600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483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No pegues nombres, matrículas, diagnósticos ni calificaciones identificables.</a:t>
            </a:r>
          </a:p>
        </p:txBody>
      </p:sp>
    </p:spTree>
    <p:extLst>
      <p:ext uri="{BB962C8B-B14F-4D97-AF65-F5344CB8AC3E}">
        <p14:creationId xmlns:p14="http://schemas.microsoft.com/office/powerpoint/2010/main" val="13072635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op-line">
            <a:extLst xmlns:a="http://schemas.openxmlformats.org/drawingml/2006/main">
              <a:ext uri="{FF2B5EF4-FFF2-40B4-BE49-F238E27FC236}">
                <a16:creationId xmlns:a16="http://schemas.microsoft.com/office/drawing/2014/main" id="{EBC43B91-191D-46F0-B273-7A9B1052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613778AF-2A96-44A0-938B-EF78CC7B5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EB72A2CF-C257-467B-A4CA-3C77D86B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20–30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BBB48DD-217B-4995-9C1B-F7A23D53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Del fragmento al siguiente paso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F27A35EE-DD4F-4D64-B701-06F290FB6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SEP 2024 · CAST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6BB06022-44D4-4069-A356-2AC79C73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096A1FE5-FABE-4553-9E47-54BED733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35594471-D44F-4B83-99CA-7CC5E8BFC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9" name="step-bg-0">
            <a:extLst xmlns:a="http://schemas.openxmlformats.org/drawingml/2006/main">
              <a:ext uri="{FF2B5EF4-FFF2-40B4-BE49-F238E27FC236}">
                <a16:creationId xmlns:a16="http://schemas.microsoft.com/office/drawing/2014/main" id="{D2A5AD7A-AEDC-4A59-B763-328A2E2D3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step-num-0">
            <a:extLst xmlns:a="http://schemas.openxmlformats.org/drawingml/2006/main">
              <a:ext uri="{FF2B5EF4-FFF2-40B4-BE49-F238E27FC236}">
                <a16:creationId xmlns:a16="http://schemas.microsoft.com/office/drawing/2014/main" id="{2A52AAE8-5B7E-4D7F-B95B-8A70EE9E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5B1EB221-1E42-4E4B-9A4B-B1288E60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Evidencia</a:t>
            </a:r>
          </a:p>
        </p:txBody>
      </p:sp>
      <p:sp>
        <p:nvSpPr>
          <p:cNvPr id="12" name="step-body-0">
            <a:extLst xmlns:a="http://schemas.openxmlformats.org/drawingml/2006/main">
              <a:ext uri="{FF2B5EF4-FFF2-40B4-BE49-F238E27FC236}">
                <a16:creationId xmlns:a16="http://schemas.microsoft.com/office/drawing/2014/main" id="{5A72D0DF-C773-44A4-92EE-948A49B9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Selecciona un fragmento pertinente.</a:t>
            </a:r>
          </a:p>
        </p:txBody>
      </p:sp>
      <p:sp>
        <p:nvSpPr>
          <p:cNvPr id="13" name="step-bg-1">
            <a:extLst xmlns:a="http://schemas.openxmlformats.org/drawingml/2006/main">
              <a:ext uri="{FF2B5EF4-FFF2-40B4-BE49-F238E27FC236}">
                <a16:creationId xmlns:a16="http://schemas.microsoft.com/office/drawing/2014/main" id="{ED5FF439-84D4-4386-9508-D8532F3E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step-num-1">
            <a:extLst xmlns:a="http://schemas.openxmlformats.org/drawingml/2006/main">
              <a:ext uri="{FF2B5EF4-FFF2-40B4-BE49-F238E27FC236}">
                <a16:creationId xmlns:a16="http://schemas.microsoft.com/office/drawing/2014/main" id="{1AECA177-BF19-4C5C-A3A2-782E0770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704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E0581BFC-0A47-43EB-81D9-9D5E2BC1C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704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Criterio</a:t>
            </a:r>
          </a:p>
        </p:txBody>
      </p:sp>
      <p:sp>
        <p:nvSpPr>
          <p:cNvPr id="16" name="step-body-1">
            <a:extLst xmlns:a="http://schemas.openxmlformats.org/drawingml/2006/main">
              <a:ext uri="{FF2B5EF4-FFF2-40B4-BE49-F238E27FC236}">
                <a16:creationId xmlns:a16="http://schemas.microsoft.com/office/drawing/2014/main" id="{E0F88246-4F6E-4893-94E3-AF49DD86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704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Declara qué rasgo observarás.</a:t>
            </a:r>
          </a:p>
        </p:txBody>
      </p:sp>
      <p:sp>
        <p:nvSpPr>
          <p:cNvPr id="17" name="step-bg-2">
            <a:extLst xmlns:a="http://schemas.openxmlformats.org/drawingml/2006/main">
              <a:ext uri="{FF2B5EF4-FFF2-40B4-BE49-F238E27FC236}">
                <a16:creationId xmlns:a16="http://schemas.microsoft.com/office/drawing/2014/main" id="{EC84E1A2-F1F5-4FB8-8F1C-91E71E49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8" name="step-num-2">
            <a:extLst xmlns:a="http://schemas.openxmlformats.org/drawingml/2006/main">
              <a:ext uri="{FF2B5EF4-FFF2-40B4-BE49-F238E27FC236}">
                <a16:creationId xmlns:a16="http://schemas.microsoft.com/office/drawing/2014/main" id="{D0EEA5C8-45D7-4D1B-97FE-5C35A185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9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AC3CDA73-C02D-4877-AFEB-EDD2A63F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Lectura</a:t>
            </a:r>
          </a:p>
        </p:txBody>
      </p:sp>
      <p:sp>
        <p:nvSpPr>
          <p:cNvPr id="20" name="step-body-2">
            <a:extLst xmlns:a="http://schemas.openxmlformats.org/drawingml/2006/main">
              <a:ext uri="{FF2B5EF4-FFF2-40B4-BE49-F238E27FC236}">
                <a16:creationId xmlns:a16="http://schemas.microsoft.com/office/drawing/2014/main" id="{61839009-D009-478C-B532-320C55E3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Separa evidencia e inferencia.</a:t>
            </a:r>
          </a:p>
        </p:txBody>
      </p:sp>
      <p:sp>
        <p:nvSpPr>
          <p:cNvPr id="21" name="step-bg-3">
            <a:extLst xmlns:a="http://schemas.openxmlformats.org/drawingml/2006/main">
              <a:ext uri="{FF2B5EF4-FFF2-40B4-BE49-F238E27FC236}">
                <a16:creationId xmlns:a16="http://schemas.microsoft.com/office/drawing/2014/main" id="{A840F049-AC0A-410A-95F5-C5C69137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472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2" name="step-num-3">
            <a:extLst xmlns:a="http://schemas.openxmlformats.org/drawingml/2006/main">
              <a:ext uri="{FF2B5EF4-FFF2-40B4-BE49-F238E27FC236}">
                <a16:creationId xmlns:a16="http://schemas.microsoft.com/office/drawing/2014/main" id="{FC685F34-46DE-4EF5-8244-40AB6363B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A052F642-BE90-453D-85F5-603049174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Acción</a:t>
            </a:r>
          </a:p>
        </p:txBody>
      </p:sp>
      <p:sp>
        <p:nvSpPr>
          <p:cNvPr id="24" name="step-body-3">
            <a:extLst xmlns:a="http://schemas.openxmlformats.org/drawingml/2006/main">
              <a:ext uri="{FF2B5EF4-FFF2-40B4-BE49-F238E27FC236}">
                <a16:creationId xmlns:a16="http://schemas.microsoft.com/office/drawing/2014/main" id="{7841A3F0-E623-4FDE-8E26-085CFA17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Propón un paso pequeño y realizable.</a:t>
            </a:r>
          </a:p>
        </p:txBody>
      </p:sp>
      <p:sp>
        <p:nvSpPr>
          <p:cNvPr id="25" name="step-bg-4">
            <a:extLst xmlns:a="http://schemas.openxmlformats.org/drawingml/2006/main">
              <a:ext uri="{FF2B5EF4-FFF2-40B4-BE49-F238E27FC236}">
                <a16:creationId xmlns:a16="http://schemas.microsoft.com/office/drawing/2014/main" id="{48CC368B-4684-4808-AB50-8433900A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6" name="step-num-4">
            <a:extLst xmlns:a="http://schemas.openxmlformats.org/drawingml/2006/main">
              <a:ext uri="{FF2B5EF4-FFF2-40B4-BE49-F238E27FC236}">
                <a16:creationId xmlns:a16="http://schemas.microsoft.com/office/drawing/2014/main" id="{6E9739AF-70E5-4DFE-8DEA-A7360BDA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7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82ECE200-2806-4139-B650-0AC4F0C0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Seguimiento</a:t>
            </a:r>
          </a:p>
        </p:txBody>
      </p:sp>
      <p:sp>
        <p:nvSpPr>
          <p:cNvPr id="28" name="step-body-4">
            <a:extLst xmlns:a="http://schemas.openxmlformats.org/drawingml/2006/main">
              <a:ext uri="{FF2B5EF4-FFF2-40B4-BE49-F238E27FC236}">
                <a16:creationId xmlns:a16="http://schemas.microsoft.com/office/drawing/2014/main" id="{1719B928-6E93-4FE2-BBB3-F61F2539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Define una nueva evidencia.</a:t>
            </a:r>
          </a:p>
        </p:txBody>
      </p:sp>
      <p:sp>
        <p:nvSpPr>
          <p:cNvPr id="29" name="caption">
            <a:extLst xmlns:a="http://schemas.openxmlformats.org/drawingml/2006/main">
              <a:ext uri="{FF2B5EF4-FFF2-40B4-BE49-F238E27FC236}">
                <a16:creationId xmlns:a16="http://schemas.microsoft.com/office/drawing/2014/main" id="{7779E219-A80B-4281-855B-500E303F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43500"/>
            <a:ext cx="9906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6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Retroalimentar no es etiquetar: es abrir una acción verificable.</a:t>
            </a:r>
          </a:p>
        </p:txBody>
      </p:sp>
    </p:spTree>
    <p:extLst>
      <p:ext uri="{BB962C8B-B14F-4D97-AF65-F5344CB8AC3E}">
        <p14:creationId xmlns:p14="http://schemas.microsoft.com/office/powerpoint/2010/main" val="12937284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op-line">
            <a:extLst xmlns:a="http://schemas.openxmlformats.org/drawingml/2006/main">
              <a:ext uri="{FF2B5EF4-FFF2-40B4-BE49-F238E27FC236}">
                <a16:creationId xmlns:a16="http://schemas.microsoft.com/office/drawing/2014/main" id="{9846BB42-FAAA-4A84-9F65-8F6EF709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D0E56828-D36C-44EF-B6EE-9872BBD8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07F4523B-D407-4FBB-A856-DE7EAE2AE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30–35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0BC11C1-7C27-4B1A-89C2-565EA53A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Un prompt básico conserva el juicio docente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EE8BA3B0-A0E2-4F79-BA80-6D105558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OpenAI Academy 2026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6C496020-9D56-496F-BE86-B28EF466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816F0CD9-CED3-4D98-8750-D210C232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B7D8C461-FC5C-40CA-BC2F-AAD73377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9" name="step-bg-0">
            <a:extLst xmlns:a="http://schemas.openxmlformats.org/drawingml/2006/main">
              <a:ext uri="{FF2B5EF4-FFF2-40B4-BE49-F238E27FC236}">
                <a16:creationId xmlns:a16="http://schemas.microsoft.com/office/drawing/2014/main" id="{B7A98337-AACC-4854-81D8-54309639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step-num-0">
            <a:extLst xmlns:a="http://schemas.openxmlformats.org/drawingml/2006/main">
              <a:ext uri="{FF2B5EF4-FFF2-40B4-BE49-F238E27FC236}">
                <a16:creationId xmlns:a16="http://schemas.microsoft.com/office/drawing/2014/main" id="{6DC7E2B1-8F18-4B9D-B111-53211866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667D0D90-ECA6-4319-B358-7150CBD2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Contexto</a:t>
            </a:r>
          </a:p>
        </p:txBody>
      </p:sp>
      <p:sp>
        <p:nvSpPr>
          <p:cNvPr id="12" name="step-body-0">
            <a:extLst xmlns:a="http://schemas.openxmlformats.org/drawingml/2006/main">
              <a:ext uri="{FF2B5EF4-FFF2-40B4-BE49-F238E27FC236}">
                <a16:creationId xmlns:a16="http://schemas.microsoft.com/office/drawing/2014/main" id="{C6A03DB0-A1EB-4D51-A428-ECE5741A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Nivel, asignatura y propósito.</a:t>
            </a:r>
          </a:p>
        </p:txBody>
      </p:sp>
      <p:sp>
        <p:nvSpPr>
          <p:cNvPr id="13" name="step-bg-1">
            <a:extLst xmlns:a="http://schemas.openxmlformats.org/drawingml/2006/main">
              <a:ext uri="{FF2B5EF4-FFF2-40B4-BE49-F238E27FC236}">
                <a16:creationId xmlns:a16="http://schemas.microsoft.com/office/drawing/2014/main" id="{701BE8D8-F8CA-490C-9A8D-CF35DDDF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step-num-1">
            <a:extLst xmlns:a="http://schemas.openxmlformats.org/drawingml/2006/main">
              <a:ext uri="{FF2B5EF4-FFF2-40B4-BE49-F238E27FC236}">
                <a16:creationId xmlns:a16="http://schemas.microsoft.com/office/drawing/2014/main" id="{762D98C9-C069-4651-8AF9-7BA07698D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704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63FEB433-0675-473E-BFE5-6EA1FFAC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704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Evidencia</a:t>
            </a:r>
          </a:p>
        </p:txBody>
      </p:sp>
      <p:sp>
        <p:nvSpPr>
          <p:cNvPr id="16" name="step-body-1">
            <a:extLst xmlns:a="http://schemas.openxmlformats.org/drawingml/2006/main">
              <a:ext uri="{FF2B5EF4-FFF2-40B4-BE49-F238E27FC236}">
                <a16:creationId xmlns:a16="http://schemas.microsoft.com/office/drawing/2014/main" id="{74E0CB6A-218E-4965-BE75-ACEC910C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704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Fragmento simulado o anónimo.</a:t>
            </a:r>
          </a:p>
        </p:txBody>
      </p:sp>
      <p:sp>
        <p:nvSpPr>
          <p:cNvPr id="17" name="step-bg-2">
            <a:extLst xmlns:a="http://schemas.openxmlformats.org/drawingml/2006/main">
              <a:ext uri="{FF2B5EF4-FFF2-40B4-BE49-F238E27FC236}">
                <a16:creationId xmlns:a16="http://schemas.microsoft.com/office/drawing/2014/main" id="{BAF8F5F4-28EB-4162-95B1-9D42FB36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8" name="step-num-2">
            <a:extLst xmlns:a="http://schemas.openxmlformats.org/drawingml/2006/main">
              <a:ext uri="{FF2B5EF4-FFF2-40B4-BE49-F238E27FC236}">
                <a16:creationId xmlns:a16="http://schemas.microsoft.com/office/drawing/2014/main" id="{C4E632A7-37EC-4D1A-9E16-C3E06340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9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2142F3BF-1D68-40D8-8594-9F809DBD0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Criterios</a:t>
            </a:r>
          </a:p>
        </p:txBody>
      </p:sp>
      <p:sp>
        <p:nvSpPr>
          <p:cNvPr id="20" name="step-body-2">
            <a:extLst xmlns:a="http://schemas.openxmlformats.org/drawingml/2006/main">
              <a:ext uri="{FF2B5EF4-FFF2-40B4-BE49-F238E27FC236}">
                <a16:creationId xmlns:a16="http://schemas.microsoft.com/office/drawing/2014/main" id="{0B3E7C52-2163-4245-9FA8-97B5A55FC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Dos rasgos observables.</a:t>
            </a:r>
          </a:p>
        </p:txBody>
      </p:sp>
      <p:sp>
        <p:nvSpPr>
          <p:cNvPr id="21" name="step-bg-3">
            <a:extLst xmlns:a="http://schemas.openxmlformats.org/drawingml/2006/main">
              <a:ext uri="{FF2B5EF4-FFF2-40B4-BE49-F238E27FC236}">
                <a16:creationId xmlns:a16="http://schemas.microsoft.com/office/drawing/2014/main" id="{888C27EE-E4C2-4897-BE73-1A4E4F97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472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2" name="step-num-3">
            <a:extLst xmlns:a="http://schemas.openxmlformats.org/drawingml/2006/main">
              <a:ext uri="{FF2B5EF4-FFF2-40B4-BE49-F238E27FC236}">
                <a16:creationId xmlns:a16="http://schemas.microsoft.com/office/drawing/2014/main" id="{8B6C74A6-D73E-4556-A003-BC165292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E7AD39AE-6314-49AE-824C-1AC8AFB6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Límites</a:t>
            </a:r>
          </a:p>
        </p:txBody>
      </p:sp>
      <p:sp>
        <p:nvSpPr>
          <p:cNvPr id="24" name="step-body-3">
            <a:extLst xmlns:a="http://schemas.openxmlformats.org/drawingml/2006/main">
              <a:ext uri="{FF2B5EF4-FFF2-40B4-BE49-F238E27FC236}">
                <a16:creationId xmlns:a16="http://schemas.microsoft.com/office/drawing/2014/main" id="{0F174BEF-0246-40B0-BDA3-C7871E12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712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No inventar ni calificar.</a:t>
            </a:r>
          </a:p>
        </p:txBody>
      </p:sp>
      <p:sp>
        <p:nvSpPr>
          <p:cNvPr id="25" name="step-bg-4">
            <a:extLst xmlns:a="http://schemas.openxmlformats.org/drawingml/2006/main">
              <a:ext uri="{FF2B5EF4-FFF2-40B4-BE49-F238E27FC236}">
                <a16:creationId xmlns:a16="http://schemas.microsoft.com/office/drawing/2014/main" id="{0FB60068-F4A4-4734-9447-6669ACC58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0" y="2095500"/>
            <a:ext cx="207264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6" name="step-num-4">
            <a:extLst xmlns:a="http://schemas.openxmlformats.org/drawingml/2006/main">
              <a:ext uri="{FF2B5EF4-FFF2-40B4-BE49-F238E27FC236}">
                <a16:creationId xmlns:a16="http://schemas.microsoft.com/office/drawing/2014/main" id="{28F1AA7E-FB68-4CB4-ABCB-71BFF160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266950"/>
            <a:ext cx="176784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7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A9FF30C2-E310-42F5-85D3-07766373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2857500"/>
            <a:ext cx="176784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Formato</a:t>
            </a:r>
          </a:p>
        </p:txBody>
      </p:sp>
      <p:sp>
        <p:nvSpPr>
          <p:cNvPr id="28" name="step-body-4">
            <a:extLst xmlns:a="http://schemas.openxmlformats.org/drawingml/2006/main">
              <a:ext uri="{FF2B5EF4-FFF2-40B4-BE49-F238E27FC236}">
                <a16:creationId xmlns:a16="http://schemas.microsoft.com/office/drawing/2014/main" id="{EBC84D9D-6122-4076-B1CB-0FE04427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2160" y="3638550"/>
            <a:ext cx="176784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Fortaleza, acción y pregunta.</a:t>
            </a:r>
          </a:p>
        </p:txBody>
      </p:sp>
      <p:sp>
        <p:nvSpPr>
          <p:cNvPr id="29" name="caption">
            <a:extLst xmlns:a="http://schemas.openxmlformats.org/drawingml/2006/main">
              <a:ext uri="{FF2B5EF4-FFF2-40B4-BE49-F238E27FC236}">
                <a16:creationId xmlns:a16="http://schemas.microsoft.com/office/drawing/2014/main" id="{CF21C1F6-D19B-44A8-AD74-99228DB5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43500"/>
            <a:ext cx="9906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6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Pide un BORRADOR que revisarás; no una decisión automática.</a:t>
            </a:r>
          </a:p>
        </p:txBody>
      </p:sp>
    </p:spTree>
    <p:extLst>
      <p:ext uri="{BB962C8B-B14F-4D97-AF65-F5344CB8AC3E}">
        <p14:creationId xmlns:p14="http://schemas.microsoft.com/office/powerpoint/2010/main" val="14149754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line">
            <a:extLst xmlns:a="http://schemas.openxmlformats.org/drawingml/2006/main">
              <a:ext uri="{FF2B5EF4-FFF2-40B4-BE49-F238E27FC236}">
                <a16:creationId xmlns:a16="http://schemas.microsoft.com/office/drawing/2014/main" id="{6DEAA40B-AADC-4FD1-95DD-F12CE5426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B921620F-3586-4CDE-9324-BC8134DB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BE9508D1-4F6B-4D72-9497-6A38FA9C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35–40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63FB570-34A9-4C44-8749-C8D0B4621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Historia: detecta la generalización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69F4A172-B02F-47F6-938B-59178D42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AFB98AE3-A3F3-4B8F-A6FA-38DC8D47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7EA6C11D-08CC-463A-B7E4-5BB69539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8" name="level">
            <a:extLst xmlns:a="http://schemas.openxmlformats.org/drawingml/2006/main">
              <a:ext uri="{FF2B5EF4-FFF2-40B4-BE49-F238E27FC236}">
                <a16:creationId xmlns:a16="http://schemas.microsoft.com/office/drawing/2014/main" id="{81B7DD87-1B55-42E3-8A93-C8A42CFB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Educación básica · Historia · ruta básica</a:t>
            </a:r>
          </a:p>
        </p:txBody>
      </p:sp>
      <p:sp>
        <p:nvSpPr>
          <p:cNvPr id="9" name="purpose-label">
            <a:extLst xmlns:a="http://schemas.openxmlformats.org/drawingml/2006/main">
              <a:ext uri="{FF2B5EF4-FFF2-40B4-BE49-F238E27FC236}">
                <a16:creationId xmlns:a16="http://schemas.microsoft.com/office/drawing/2014/main" id="{AE365C83-9474-40BC-9EA2-928825B5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526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PROPÓSITO OBSERVABLE</a:t>
            </a:r>
          </a:p>
        </p:txBody>
      </p:sp>
      <p:sp>
        <p:nvSpPr>
          <p:cNvPr id="10" name="purpose">
            <a:extLst xmlns:a="http://schemas.openxmlformats.org/drawingml/2006/main">
              <a:ext uri="{FF2B5EF4-FFF2-40B4-BE49-F238E27FC236}">
                <a16:creationId xmlns:a16="http://schemas.microsoft.com/office/drawing/2014/main" id="{70314732-F696-4410-90BB-FC33E10E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1460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Comparar dos testimonios e identificar coincidencia, diferencia y pregunta pendiente.</a:t>
            </a:r>
          </a:p>
        </p:txBody>
      </p:sp>
      <p:sp>
        <p:nvSpPr>
          <p:cNvPr id="11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5F5DE755-CB4C-4CCE-8C88-FB9AE968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EVIDENCIA SIMULADA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2DF8258A-8EA1-45E9-97F5-19311A64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«Los dos testimonios demuestran que la biblioteca benefició a toda la comunidad porque se llenaba los sábados». </a:t>
            </a:r>
          </a:p>
        </p:txBody>
      </p:sp>
      <p:sp>
        <p:nvSpPr>
          <p:cNvPr id="13" name="output-bg">
            <a:extLst xmlns:a="http://schemas.openxmlformats.org/drawingml/2006/main">
              <a:ext uri="{FF2B5EF4-FFF2-40B4-BE49-F238E27FC236}">
                <a16:creationId xmlns:a16="http://schemas.microsoft.com/office/drawing/2014/main" id="{FB3A7D4A-6548-425D-9603-E1A5300C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5219700" cy="392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output-title">
            <a:extLst xmlns:a="http://schemas.openxmlformats.org/drawingml/2006/main">
              <a:ext uri="{FF2B5EF4-FFF2-40B4-BE49-F238E27FC236}">
                <a16:creationId xmlns:a16="http://schemas.microsoft.com/office/drawing/2014/main" id="{954DDF47-B0A6-4EDB-80BE-DD0C445D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621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Qué revisar</a:t>
            </a:r>
          </a:p>
        </p:txBody>
      </p:sp>
      <p:sp>
        <p:nvSpPr>
          <p:cNvPr id="15" name="output">
            <a:extLst xmlns:a="http://schemas.openxmlformats.org/drawingml/2006/main">
              <a:ext uri="{FF2B5EF4-FFF2-40B4-BE49-F238E27FC236}">
                <a16:creationId xmlns:a16="http://schemas.microsoft.com/office/drawing/2014/main" id="{7B80584C-7E37-4CC7-9DDA-804C2024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43200"/>
            <a:ext cx="457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Conservar: ambos testimonios relacionan la biblioteca con actividades.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Retirar: «toda» y «se llenaba» no aparecen.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Pedir: una diferencia y una pregunta pendiente.</a:t>
            </a:r>
          </a:p>
        </p:txBody>
      </p:sp>
      <p:sp>
        <p:nvSpPr>
          <p:cNvPr id="16" name="simulated">
            <a:extLst xmlns:a="http://schemas.openxmlformats.org/drawingml/2006/main">
              <a:ext uri="{FF2B5EF4-FFF2-40B4-BE49-F238E27FC236}">
                <a16:creationId xmlns:a16="http://schemas.microsoft.com/office/drawing/2014/main" id="{C7D0617B-734C-4BF8-A809-186F6BDE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197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EJEMPLO SIMULADO AULA-IA</a:t>
            </a:r>
          </a:p>
        </p:txBody>
      </p:sp>
    </p:spTree>
    <p:extLst>
      <p:ext uri="{BB962C8B-B14F-4D97-AF65-F5344CB8AC3E}">
        <p14:creationId xmlns:p14="http://schemas.microsoft.com/office/powerpoint/2010/main" val="8133133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op-line">
            <a:extLst xmlns:a="http://schemas.openxmlformats.org/drawingml/2006/main">
              <a:ext uri="{FF2B5EF4-FFF2-40B4-BE49-F238E27FC236}">
                <a16:creationId xmlns:a16="http://schemas.microsoft.com/office/drawing/2014/main" id="{F84EC40B-767B-49A3-AE14-A91C8574E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90ED95E0-4174-40D1-B25A-D54DCD7A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3D0CF52B-2EDE-4124-81A7-9B1EED4A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40–50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AAC4DF6-9951-4A4F-8557-19D6CCF1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Construye tu primer borrador en diez minutos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13797A1F-D971-4586-B4BC-B24E98FE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DF8F39A7-E82A-4B7A-A919-7E4D1FEE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1F716991-74DE-4847-B8F5-6A91A750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8" name="time-band-0">
            <a:extLst xmlns:a="http://schemas.openxmlformats.org/drawingml/2006/main">
              <a:ext uri="{FF2B5EF4-FFF2-40B4-BE49-F238E27FC236}">
                <a16:creationId xmlns:a16="http://schemas.microsoft.com/office/drawing/2014/main" id="{3FCAA4BB-B1B2-4A92-A795-D4509297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27241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ime-0">
            <a:extLst xmlns:a="http://schemas.openxmlformats.org/drawingml/2006/main">
              <a:ext uri="{FF2B5EF4-FFF2-40B4-BE49-F238E27FC236}">
                <a16:creationId xmlns:a16="http://schemas.microsoft.com/office/drawing/2014/main" id="{2F3C9011-23A9-4F9A-9CFE-042FBA3E7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86000"/>
            <a:ext cx="259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40–42</a:t>
            </a:r>
          </a:p>
        </p:txBody>
      </p:sp>
      <p:sp>
        <p:nvSpPr>
          <p:cNvPr id="10" name="time-title-0">
            <a:extLst xmlns:a="http://schemas.openxmlformats.org/drawingml/2006/main">
              <a:ext uri="{FF2B5EF4-FFF2-40B4-BE49-F238E27FC236}">
                <a16:creationId xmlns:a16="http://schemas.microsoft.com/office/drawing/2014/main" id="{60537252-609E-4334-80A5-D782BBB0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6700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Elegir</a:t>
            </a:r>
          </a:p>
        </p:txBody>
      </p:sp>
      <p:sp>
        <p:nvSpPr>
          <p:cNvPr id="11" name="time-body-0">
            <a:extLst xmlns:a="http://schemas.openxmlformats.org/drawingml/2006/main">
              <a:ext uri="{FF2B5EF4-FFF2-40B4-BE49-F238E27FC236}">
                <a16:creationId xmlns:a16="http://schemas.microsoft.com/office/drawing/2014/main" id="{8AB5C5F4-07FF-4F6C-B65F-913C400E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00450"/>
            <a:ext cx="25527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Caso y momento de evaluación.</a:t>
            </a:r>
          </a:p>
        </p:txBody>
      </p:sp>
      <p:sp>
        <p:nvSpPr>
          <p:cNvPr id="12" name="time-band-1">
            <a:extLst xmlns:a="http://schemas.openxmlformats.org/drawingml/2006/main">
              <a:ext uri="{FF2B5EF4-FFF2-40B4-BE49-F238E27FC236}">
                <a16:creationId xmlns:a16="http://schemas.microsoft.com/office/drawing/2014/main" id="{5257033D-FEB9-449F-91B3-81E8190C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171700"/>
            <a:ext cx="27241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1A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ime-1">
            <a:extLst xmlns:a="http://schemas.openxmlformats.org/drawingml/2006/main">
              <a:ext uri="{FF2B5EF4-FFF2-40B4-BE49-F238E27FC236}">
                <a16:creationId xmlns:a16="http://schemas.microsoft.com/office/drawing/2014/main" id="{6E1069C3-0B94-44DC-BD0C-D3F803A4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286000"/>
            <a:ext cx="259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42–45</a:t>
            </a:r>
          </a:p>
        </p:txBody>
      </p:sp>
      <p:sp>
        <p:nvSpPr>
          <p:cNvPr id="14" name="time-title-1">
            <a:extLst xmlns:a="http://schemas.openxmlformats.org/drawingml/2006/main">
              <a:ext uri="{FF2B5EF4-FFF2-40B4-BE49-F238E27FC236}">
                <a16:creationId xmlns:a16="http://schemas.microsoft.com/office/drawing/2014/main" id="{3180BFE7-F73C-45CE-A120-E1FD28D0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66700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Precisar</a:t>
            </a:r>
          </a:p>
        </p:txBody>
      </p:sp>
      <p:sp>
        <p:nvSpPr>
          <p:cNvPr id="15" name="time-body-1">
            <a:extLst xmlns:a="http://schemas.openxmlformats.org/drawingml/2006/main">
              <a:ext uri="{FF2B5EF4-FFF2-40B4-BE49-F238E27FC236}">
                <a16:creationId xmlns:a16="http://schemas.microsoft.com/office/drawing/2014/main" id="{A92C8818-2F3B-47D9-A47B-29FCBDFD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600450"/>
            <a:ext cx="25527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Propósito y dos criterios.</a:t>
            </a:r>
          </a:p>
        </p:txBody>
      </p:sp>
      <p:sp>
        <p:nvSpPr>
          <p:cNvPr id="16" name="time-band-2">
            <a:extLst xmlns:a="http://schemas.openxmlformats.org/drawingml/2006/main">
              <a:ext uri="{FF2B5EF4-FFF2-40B4-BE49-F238E27FC236}">
                <a16:creationId xmlns:a16="http://schemas.microsoft.com/office/drawing/2014/main" id="{25A619F1-C959-4657-AE6C-F5524520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27241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D6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ime-2">
            <a:extLst xmlns:a="http://schemas.openxmlformats.org/drawingml/2006/main">
              <a:ext uri="{FF2B5EF4-FFF2-40B4-BE49-F238E27FC236}">
                <a16:creationId xmlns:a16="http://schemas.microsoft.com/office/drawing/2014/main" id="{CF5B03C1-9106-487B-9974-9E383BA0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286000"/>
            <a:ext cx="259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45–48</a:t>
            </a:r>
          </a:p>
        </p:txBody>
      </p:sp>
      <p:sp>
        <p:nvSpPr>
          <p:cNvPr id="18" name="time-title-2">
            <a:extLst xmlns:a="http://schemas.openxmlformats.org/drawingml/2006/main">
              <a:ext uri="{FF2B5EF4-FFF2-40B4-BE49-F238E27FC236}">
                <a16:creationId xmlns:a16="http://schemas.microsoft.com/office/drawing/2014/main" id="{C99C926C-8D4C-4CE9-8CA0-8F40CF33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66700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Producir</a:t>
            </a:r>
          </a:p>
        </p:txBody>
      </p:sp>
      <p:sp>
        <p:nvSpPr>
          <p:cNvPr id="19" name="time-body-2">
            <a:extLst xmlns:a="http://schemas.openxmlformats.org/drawingml/2006/main">
              <a:ext uri="{FF2B5EF4-FFF2-40B4-BE49-F238E27FC236}">
                <a16:creationId xmlns:a16="http://schemas.microsoft.com/office/drawing/2014/main" id="{3408DC57-71B8-46DF-BFCE-B4FE9FACF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00450"/>
            <a:ext cx="25527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Ejecuta o usa la muestra.</a:t>
            </a:r>
          </a:p>
        </p:txBody>
      </p:sp>
      <p:sp>
        <p:nvSpPr>
          <p:cNvPr id="20" name="time-band-3">
            <a:extLst xmlns:a="http://schemas.openxmlformats.org/drawingml/2006/main">
              <a:ext uri="{FF2B5EF4-FFF2-40B4-BE49-F238E27FC236}">
                <a16:creationId xmlns:a16="http://schemas.microsoft.com/office/drawing/2014/main" id="{41E106CD-4EAD-48A4-BBDE-E7F54FCC3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171700"/>
            <a:ext cx="27241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ime-3">
            <a:extLst xmlns:a="http://schemas.openxmlformats.org/drawingml/2006/main">
              <a:ext uri="{FF2B5EF4-FFF2-40B4-BE49-F238E27FC236}">
                <a16:creationId xmlns:a16="http://schemas.microsoft.com/office/drawing/2014/main" id="{E7E29A74-677C-48A3-844B-38CD3D3D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286000"/>
            <a:ext cx="259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48–50</a:t>
            </a:r>
          </a:p>
        </p:txBody>
      </p:sp>
      <p:sp>
        <p:nvSpPr>
          <p:cNvPr id="22" name="time-title-3">
            <a:extLst xmlns:a="http://schemas.openxmlformats.org/drawingml/2006/main">
              <a:ext uri="{FF2B5EF4-FFF2-40B4-BE49-F238E27FC236}">
                <a16:creationId xmlns:a16="http://schemas.microsoft.com/office/drawing/2014/main" id="{F68BB050-95ED-404E-815E-0B2CF45B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667000"/>
            <a:ext cx="2590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Corregir</a:t>
            </a:r>
          </a:p>
        </p:txBody>
      </p:sp>
      <p:sp>
        <p:nvSpPr>
          <p:cNvPr id="23" name="time-body-3">
            <a:extLst xmlns:a="http://schemas.openxmlformats.org/drawingml/2006/main">
              <a:ext uri="{FF2B5EF4-FFF2-40B4-BE49-F238E27FC236}">
                <a16:creationId xmlns:a16="http://schemas.microsoft.com/office/drawing/2014/main" id="{95D9910A-7153-4C68-9A9A-E87A8BF2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600450"/>
            <a:ext cx="25527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Fortaleza, acción y pregunta.</a:t>
            </a:r>
          </a:p>
        </p:txBody>
      </p:sp>
      <p:sp>
        <p:nvSpPr>
          <p:cNvPr id="24" name="timeline-caption">
            <a:extLst xmlns:a="http://schemas.openxmlformats.org/drawingml/2006/main">
              <a:ext uri="{FF2B5EF4-FFF2-40B4-BE49-F238E27FC236}">
                <a16:creationId xmlns:a16="http://schemas.microsoft.com/office/drawing/2014/main" id="{A6C1864F-2183-47E5-B199-90C00F26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219700"/>
            <a:ext cx="10248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Contingencia: si ChatGPT o Gemini no abre, trabaja con el borrador de muestra; el criterio no cambia.</a:t>
            </a:r>
          </a:p>
        </p:txBody>
      </p:sp>
    </p:spTree>
    <p:extLst>
      <p:ext uri="{BB962C8B-B14F-4D97-AF65-F5344CB8AC3E}">
        <p14:creationId xmlns:p14="http://schemas.microsoft.com/office/powerpoint/2010/main" val="9129857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op-line">
            <a:extLst xmlns:a="http://schemas.openxmlformats.org/drawingml/2006/main">
              <a:ext uri="{FF2B5EF4-FFF2-40B4-BE49-F238E27FC236}">
                <a16:creationId xmlns:a16="http://schemas.microsoft.com/office/drawing/2014/main" id="{79489A57-8370-4180-A400-BC5C4B2B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7C9B829F-3B39-4F33-8F3F-9F89B278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8258149E-8EAB-4DDD-94B7-80DAF4CC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50–55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BE91210-060C-4C2F-8451-FFE0A083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CAVIA convierte un borrador en decisión docente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D5DC2CB9-2110-46F5-8FAD-A3E2900E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CAST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80BCEFE9-1C38-4BF6-9DC1-B75F8700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9558FC7C-AEE8-4AC6-9C36-2D039567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0CA31261-45EC-4FFF-AF40-B2ED4267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9" name="cavia-letter-0">
            <a:extLst xmlns:a="http://schemas.openxmlformats.org/drawingml/2006/main">
              <a:ext uri="{FF2B5EF4-FFF2-40B4-BE49-F238E27FC236}">
                <a16:creationId xmlns:a16="http://schemas.microsoft.com/office/drawing/2014/main" id="{A0E6EA88-D725-424E-8519-DB9E8F4B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811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0" name="cavia-title-0">
            <a:extLst xmlns:a="http://schemas.openxmlformats.org/drawingml/2006/main">
              <a:ext uri="{FF2B5EF4-FFF2-40B4-BE49-F238E27FC236}">
                <a16:creationId xmlns:a16="http://schemas.microsoft.com/office/drawing/2014/main" id="{E78562EF-7989-4320-9296-19372399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161925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Coherencia</a:t>
            </a:r>
          </a:p>
        </p:txBody>
      </p:sp>
      <p:sp>
        <p:nvSpPr>
          <p:cNvPr id="11" name="cavia-question-0">
            <a:extLst xmlns:a="http://schemas.openxmlformats.org/drawingml/2006/main">
              <a:ext uri="{FF2B5EF4-FFF2-40B4-BE49-F238E27FC236}">
                <a16:creationId xmlns:a16="http://schemas.microsoft.com/office/drawing/2014/main" id="{943792A5-1484-4736-8D1C-9F11D9DD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61925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Propósito, evidencia, criterio y retroalimentación se corresponden.</a:t>
            </a:r>
          </a:p>
        </p:txBody>
      </p:sp>
      <p:sp>
        <p:nvSpPr>
          <p:cNvPr id="12" name="cavia-line-0">
            <a:extLst xmlns:a="http://schemas.openxmlformats.org/drawingml/2006/main">
              <a:ext uri="{FF2B5EF4-FFF2-40B4-BE49-F238E27FC236}">
                <a16:creationId xmlns:a16="http://schemas.microsoft.com/office/drawing/2014/main" id="{67B64188-8680-4D2F-AA03-BC8C937E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28600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cavia-letter-1">
            <a:extLst xmlns:a="http://schemas.openxmlformats.org/drawingml/2006/main">
              <a:ext uri="{FF2B5EF4-FFF2-40B4-BE49-F238E27FC236}">
                <a16:creationId xmlns:a16="http://schemas.microsoft.com/office/drawing/2014/main" id="{A9C9740E-01D5-4BF1-9C11-1423CB0F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3840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4" name="cavia-title-1">
            <a:extLst xmlns:a="http://schemas.openxmlformats.org/drawingml/2006/main">
              <a:ext uri="{FF2B5EF4-FFF2-40B4-BE49-F238E27FC236}">
                <a16:creationId xmlns:a16="http://schemas.microsoft.com/office/drawing/2014/main" id="{71B40934-749C-4B40-947B-7F92BCB7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47650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Acción</a:t>
            </a:r>
          </a:p>
        </p:txBody>
      </p:sp>
      <p:sp>
        <p:nvSpPr>
          <p:cNvPr id="15" name="cavia-question-1">
            <a:extLst xmlns:a="http://schemas.openxmlformats.org/drawingml/2006/main">
              <a:ext uri="{FF2B5EF4-FFF2-40B4-BE49-F238E27FC236}">
                <a16:creationId xmlns:a16="http://schemas.microsoft.com/office/drawing/2014/main" id="{B090B7F8-8DB0-426C-BE32-C70510AE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7650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El siguiente paso indica qué hará el estudiante y qué apoyará el docente.</a:t>
            </a:r>
          </a:p>
        </p:txBody>
      </p:sp>
      <p:sp>
        <p:nvSpPr>
          <p:cNvPr id="16" name="cavia-line-1">
            <a:extLst xmlns:a="http://schemas.openxmlformats.org/drawingml/2006/main">
              <a:ext uri="{FF2B5EF4-FFF2-40B4-BE49-F238E27FC236}">
                <a16:creationId xmlns:a16="http://schemas.microsoft.com/office/drawing/2014/main" id="{42427F12-765D-42BA-A17B-0EA25387C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314325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cavia-letter-2">
            <a:extLst xmlns:a="http://schemas.openxmlformats.org/drawingml/2006/main">
              <a:ext uri="{FF2B5EF4-FFF2-40B4-BE49-F238E27FC236}">
                <a16:creationId xmlns:a16="http://schemas.microsoft.com/office/drawing/2014/main" id="{19A30963-0821-41D6-B9D8-616C615FA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956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V</a:t>
            </a:r>
          </a:p>
        </p:txBody>
      </p:sp>
      <p:sp>
        <p:nvSpPr>
          <p:cNvPr id="18" name="cavia-title-2">
            <a:extLst xmlns:a="http://schemas.openxmlformats.org/drawingml/2006/main">
              <a:ext uri="{FF2B5EF4-FFF2-40B4-BE49-F238E27FC236}">
                <a16:creationId xmlns:a16="http://schemas.microsoft.com/office/drawing/2014/main" id="{D7FECE05-0108-4A95-A7C8-C2479C45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333375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Viabilidad</a:t>
            </a:r>
          </a:p>
        </p:txBody>
      </p:sp>
      <p:sp>
        <p:nvSpPr>
          <p:cNvPr id="19" name="cavia-question-2">
            <a:extLst xmlns:a="http://schemas.openxmlformats.org/drawingml/2006/main">
              <a:ext uri="{FF2B5EF4-FFF2-40B4-BE49-F238E27FC236}">
                <a16:creationId xmlns:a16="http://schemas.microsoft.com/office/drawing/2014/main" id="{E415B9F2-9B6D-4890-AD04-B4721116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3375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La acción cabe en el tiempo y usa recursos disponibles.</a:t>
            </a:r>
          </a:p>
        </p:txBody>
      </p:sp>
      <p:sp>
        <p:nvSpPr>
          <p:cNvPr id="20" name="cavia-line-2">
            <a:extLst xmlns:a="http://schemas.openxmlformats.org/drawingml/2006/main">
              <a:ext uri="{FF2B5EF4-FFF2-40B4-BE49-F238E27FC236}">
                <a16:creationId xmlns:a16="http://schemas.microsoft.com/office/drawing/2014/main" id="{BACF945F-1305-4EEF-AE21-48C5F7FB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00050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cavia-letter-3">
            <a:extLst xmlns:a="http://schemas.openxmlformats.org/drawingml/2006/main">
              <a:ext uri="{FF2B5EF4-FFF2-40B4-BE49-F238E27FC236}">
                <a16:creationId xmlns:a16="http://schemas.microsoft.com/office/drawing/2014/main" id="{16BC6F59-0FAD-455E-867D-75130307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5290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I</a:t>
            </a:r>
          </a:p>
        </p:txBody>
      </p:sp>
      <p:sp>
        <p:nvSpPr>
          <p:cNvPr id="22" name="cavia-title-3">
            <a:extLst xmlns:a="http://schemas.openxmlformats.org/drawingml/2006/main">
              <a:ext uri="{FF2B5EF4-FFF2-40B4-BE49-F238E27FC236}">
                <a16:creationId xmlns:a16="http://schemas.microsoft.com/office/drawing/2014/main" id="{9FDD049E-43BA-460F-B155-6D8B7426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19100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Inclusión</a:t>
            </a:r>
          </a:p>
        </p:txBody>
      </p:sp>
      <p:sp>
        <p:nvSpPr>
          <p:cNvPr id="23" name="cavia-question-3">
            <a:extLst xmlns:a="http://schemas.openxmlformats.org/drawingml/2006/main">
              <a:ext uri="{FF2B5EF4-FFF2-40B4-BE49-F238E27FC236}">
                <a16:creationId xmlns:a16="http://schemas.microsoft.com/office/drawing/2014/main" id="{63A149D9-A9F5-4380-A808-51D4D90A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19100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El lenguaje y la respuesta ofrecen acceso y participación razonables.</a:t>
            </a:r>
          </a:p>
        </p:txBody>
      </p:sp>
      <p:sp>
        <p:nvSpPr>
          <p:cNvPr id="24" name="cavia-line-3">
            <a:extLst xmlns:a="http://schemas.openxmlformats.org/drawingml/2006/main">
              <a:ext uri="{FF2B5EF4-FFF2-40B4-BE49-F238E27FC236}">
                <a16:creationId xmlns:a16="http://schemas.microsoft.com/office/drawing/2014/main" id="{1CC446BB-4318-48E1-8D27-9A7E0E50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85775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cavia-letter-4">
            <a:extLst xmlns:a="http://schemas.openxmlformats.org/drawingml/2006/main">
              <a:ext uri="{FF2B5EF4-FFF2-40B4-BE49-F238E27FC236}">
                <a16:creationId xmlns:a16="http://schemas.microsoft.com/office/drawing/2014/main" id="{F7ACC4F2-68D9-4FDA-B8D4-5BB29C65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26" name="cavia-title-4">
            <a:extLst xmlns:a="http://schemas.openxmlformats.org/drawingml/2006/main">
              <a:ext uri="{FF2B5EF4-FFF2-40B4-BE49-F238E27FC236}">
                <a16:creationId xmlns:a16="http://schemas.microsoft.com/office/drawing/2014/main" id="{230EAEAE-EEAE-40BA-9157-2C1681F2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04825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Ajuste docente</a:t>
            </a:r>
          </a:p>
        </p:txBody>
      </p:sp>
      <p:sp>
        <p:nvSpPr>
          <p:cNvPr id="27" name="cavia-question-4">
            <a:extLst xmlns:a="http://schemas.openxmlformats.org/drawingml/2006/main">
              <a:ext uri="{FF2B5EF4-FFF2-40B4-BE49-F238E27FC236}">
                <a16:creationId xmlns:a16="http://schemas.microsoft.com/office/drawing/2014/main" id="{C4337197-6C17-482A-BD64-89F81FD8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04825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Se corrige una generalización, sesgo o problema del borrador de IA.</a:t>
            </a:r>
          </a:p>
        </p:txBody>
      </p:sp>
      <p:sp>
        <p:nvSpPr>
          <p:cNvPr id="28" name="cavia-note">
            <a:extLst xmlns:a="http://schemas.openxmlformats.org/drawingml/2006/main">
              <a:ext uri="{FF2B5EF4-FFF2-40B4-BE49-F238E27FC236}">
                <a16:creationId xmlns:a16="http://schemas.microsoft.com/office/drawing/2014/main" id="{CFBC4976-2769-4F16-934B-586E10C7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962650"/>
            <a:ext cx="956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900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CAVIA es una propuesta metodológica original de AULA-IA; no es una escala validada ni sustituye criterios institucionales.</a:t>
            </a:r>
          </a:p>
        </p:txBody>
      </p:sp>
    </p:spTree>
    <p:extLst>
      <p:ext uri="{BB962C8B-B14F-4D97-AF65-F5344CB8AC3E}">
        <p14:creationId xmlns:p14="http://schemas.microsoft.com/office/powerpoint/2010/main" val="5272430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op-line">
            <a:extLst xmlns:a="http://schemas.openxmlformats.org/drawingml/2006/main">
              <a:ext uri="{FF2B5EF4-FFF2-40B4-BE49-F238E27FC236}">
                <a16:creationId xmlns:a16="http://schemas.microsoft.com/office/drawing/2014/main" id="{CB16436B-D6DE-4506-9A3C-8B5D8AD9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2D4DD065-9838-46F3-9607-FDA73877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FCD7B368-778E-4AA9-B07A-1968F11B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55–60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0D4A805-2586-4389-A3B3-AC314702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Guarda, confirma tu registro y continúa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0850355D-00A4-4D14-A025-A5383A0C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9152C4B1-7391-476A-8CC0-7DC2F867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5DFDCCA1-6160-42B8-9DC9-9B751219B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8" name="intro">
            <a:extLst xmlns:a="http://schemas.openxmlformats.org/drawingml/2006/main">
              <a:ext uri="{FF2B5EF4-FFF2-40B4-BE49-F238E27FC236}">
                <a16:creationId xmlns:a16="http://schemas.microsoft.com/office/drawing/2014/main" id="{E03082E1-76F4-4C45-B2BF-32B0FAD8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6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Antes de continuar a la sesión principal, confirma:</a:t>
            </a:r>
          </a:p>
        </p:txBody>
      </p:sp>
      <p:sp>
        <p:nvSpPr>
          <p:cNvPr id="9" name="check-0-0">
            <a:extLst xmlns:a="http://schemas.openxmlformats.org/drawingml/2006/main">
              <a:ext uri="{FF2B5EF4-FFF2-40B4-BE49-F238E27FC236}">
                <a16:creationId xmlns:a16="http://schemas.microsoft.com/office/drawing/2014/main" id="{C762E029-CAA5-4432-96DA-89AF70F2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241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0" name="check-text-0-0">
            <a:extLst xmlns:a="http://schemas.openxmlformats.org/drawingml/2006/main">
              <a:ext uri="{FF2B5EF4-FFF2-40B4-BE49-F238E27FC236}">
                <a16:creationId xmlns:a16="http://schemas.microsoft.com/office/drawing/2014/main" id="{DD75881D-1C28-438F-B604-D1B438FD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241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Correo correcto</a:t>
            </a:r>
          </a:p>
        </p:txBody>
      </p:sp>
      <p:sp>
        <p:nvSpPr>
          <p:cNvPr id="11" name="check-0-1">
            <a:extLst xmlns:a="http://schemas.openxmlformats.org/drawingml/2006/main">
              <a:ext uri="{FF2B5EF4-FFF2-40B4-BE49-F238E27FC236}">
                <a16:creationId xmlns:a16="http://schemas.microsoft.com/office/drawing/2014/main" id="{160DE232-1AAF-4618-BC76-3333B55C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2" name="check-text-0-1">
            <a:extLst xmlns:a="http://schemas.openxmlformats.org/drawingml/2006/main">
              <a:ext uri="{FF2B5EF4-FFF2-40B4-BE49-F238E27FC236}">
                <a16:creationId xmlns:a16="http://schemas.microsoft.com/office/drawing/2014/main" id="{6E4B9C48-50EA-4513-9755-E91F7F805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14325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Caso y momento elegidos</a:t>
            </a:r>
          </a:p>
        </p:txBody>
      </p:sp>
      <p:sp>
        <p:nvSpPr>
          <p:cNvPr id="13" name="check-0-2">
            <a:extLst xmlns:a="http://schemas.openxmlformats.org/drawingml/2006/main">
              <a:ext uri="{FF2B5EF4-FFF2-40B4-BE49-F238E27FC236}">
                <a16:creationId xmlns:a16="http://schemas.microsoft.com/office/drawing/2014/main" id="{E6A021C3-7EB4-4202-96BD-2F33F7C6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624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4" name="check-text-0-2">
            <a:extLst xmlns:a="http://schemas.openxmlformats.org/drawingml/2006/main">
              <a:ext uri="{FF2B5EF4-FFF2-40B4-BE49-F238E27FC236}">
                <a16:creationId xmlns:a16="http://schemas.microsoft.com/office/drawing/2014/main" id="{A7D00D68-3DDA-4636-980E-B962E8A05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624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Borrador revisado</a:t>
            </a:r>
          </a:p>
        </p:txBody>
      </p:sp>
      <p:sp>
        <p:nvSpPr>
          <p:cNvPr id="15" name="check-1-0">
            <a:extLst xmlns:a="http://schemas.openxmlformats.org/drawingml/2006/main">
              <a:ext uri="{FF2B5EF4-FFF2-40B4-BE49-F238E27FC236}">
                <a16:creationId xmlns:a16="http://schemas.microsoft.com/office/drawing/2014/main" id="{2E36CD75-7F90-4FA6-831F-825FBE86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241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6" name="check-text-1-0">
            <a:extLst xmlns:a="http://schemas.openxmlformats.org/drawingml/2006/main">
              <a:ext uri="{FF2B5EF4-FFF2-40B4-BE49-F238E27FC236}">
                <a16:creationId xmlns:a16="http://schemas.microsoft.com/office/drawing/2014/main" id="{2B251F0A-200D-4C9A-8F4C-96A88682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241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Una corrección CAVIA</a:t>
            </a:r>
          </a:p>
        </p:txBody>
      </p:sp>
      <p:sp>
        <p:nvSpPr>
          <p:cNvPr id="17" name="check-1-1">
            <a:extLst xmlns:a="http://schemas.openxmlformats.org/drawingml/2006/main">
              <a:ext uri="{FF2B5EF4-FFF2-40B4-BE49-F238E27FC236}">
                <a16:creationId xmlns:a16="http://schemas.microsoft.com/office/drawing/2014/main" id="{C7BC3D72-FBF3-478E-8D0C-B404A8794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432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8" name="check-text-1-1">
            <a:extLst xmlns:a="http://schemas.openxmlformats.org/drawingml/2006/main">
              <a:ext uri="{FF2B5EF4-FFF2-40B4-BE49-F238E27FC236}">
                <a16:creationId xmlns:a16="http://schemas.microsoft.com/office/drawing/2014/main" id="{0143A3B6-0820-4676-9099-40C4CEE4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4325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Registro de preparación confirmado</a:t>
            </a:r>
          </a:p>
        </p:txBody>
      </p:sp>
      <p:sp>
        <p:nvSpPr>
          <p:cNvPr id="19" name="check-1-2">
            <a:extLst xmlns:a="http://schemas.openxmlformats.org/drawingml/2006/main">
              <a:ext uri="{FF2B5EF4-FFF2-40B4-BE49-F238E27FC236}">
                <a16:creationId xmlns:a16="http://schemas.microsoft.com/office/drawing/2014/main" id="{60C355B5-EA7C-49E7-9415-D746E10C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624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0" name="check-text-1-2">
            <a:extLst xmlns:a="http://schemas.openxmlformats.org/drawingml/2006/main">
              <a:ext uri="{FF2B5EF4-FFF2-40B4-BE49-F238E27FC236}">
                <a16:creationId xmlns:a16="http://schemas.microsoft.com/office/drawing/2014/main" id="{75AF7C89-91B7-4D16-9BC2-8C458CE5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9624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Acceso a la sesión principal localizado</a:t>
            </a:r>
          </a:p>
        </p:txBody>
      </p:sp>
      <p:sp>
        <p:nvSpPr>
          <p:cNvPr id="21" name="caption-bg">
            <a:extLst xmlns:a="http://schemas.openxmlformats.org/drawingml/2006/main">
              <a:ext uri="{FF2B5EF4-FFF2-40B4-BE49-F238E27FC236}">
                <a16:creationId xmlns:a16="http://schemas.microsoft.com/office/drawing/2014/main" id="{E32823A9-338E-419F-9EF4-C938ABAC0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67350"/>
            <a:ext cx="9334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2" name="caption">
            <a:extLst xmlns:a="http://schemas.openxmlformats.org/drawingml/2006/main">
              <a:ext uri="{FF2B5EF4-FFF2-40B4-BE49-F238E27FC236}">
                <a16:creationId xmlns:a16="http://schemas.microsoft.com/office/drawing/2014/main" id="{ECECF15C-339A-4FA9-88C5-C208E2AC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600700"/>
            <a:ext cx="8839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3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Si el guardado tarda, espera la confirmación antes de continuar y no repitas el envío.</a:t>
            </a:r>
          </a:p>
        </p:txBody>
      </p:sp>
    </p:spTree>
    <p:extLst>
      <p:ext uri="{BB962C8B-B14F-4D97-AF65-F5344CB8AC3E}">
        <p14:creationId xmlns:p14="http://schemas.microsoft.com/office/powerpoint/2010/main" val="114689711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op-line">
            <a:extLst xmlns:a="http://schemas.openxmlformats.org/drawingml/2006/main">
              <a:ext uri="{FF2B5EF4-FFF2-40B4-BE49-F238E27FC236}">
                <a16:creationId xmlns:a16="http://schemas.microsoft.com/office/drawing/2014/main" id="{0853C2A6-051C-47B0-8DA6-7F6A87E5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BDB0FE01-EE05-4F94-9680-D05AC3DA1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PREPARACIÓN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D7627E70-F772-4863-B759-78CCC024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Opcionales · fuera del tiempo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3898F7E-1B48-4D6A-A4C0-6E24DBF3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ACTIVIDADES ADICIONALES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0F7EF5F7-4D0A-41AD-82DA-648D53BE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437D9DC4-3151-446F-90AC-A355B38F4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Preparación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C88AE6AD-7617-4A36-B597-DFF8DCC4A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8" name="extra-time-0">
            <a:extLst xmlns:a="http://schemas.openxmlformats.org/drawingml/2006/main">
              <a:ext uri="{FF2B5EF4-FFF2-40B4-BE49-F238E27FC236}">
                <a16:creationId xmlns:a16="http://schemas.microsoft.com/office/drawing/2014/main" id="{6F8AC297-63A8-4EB6-BFB5-DA478DF0B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192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3–5 min</a:t>
            </a:r>
          </a:p>
        </p:txBody>
      </p:sp>
      <p:sp>
        <p:nvSpPr>
          <p:cNvPr id="9" name="extra-title-0">
            <a:extLst xmlns:a="http://schemas.openxmlformats.org/drawingml/2006/main">
              <a:ext uri="{FF2B5EF4-FFF2-40B4-BE49-F238E27FC236}">
                <a16:creationId xmlns:a16="http://schemas.microsoft.com/office/drawing/2014/main" id="{FCE09599-9B5A-46EB-9589-2EC350BA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6002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Semáforo</a:t>
            </a:r>
          </a:p>
        </p:txBody>
      </p:sp>
      <p:sp>
        <p:nvSpPr>
          <p:cNvPr id="10" name="extra-body-0">
            <a:extLst xmlns:a="http://schemas.openxmlformats.org/drawingml/2006/main">
              <a:ext uri="{FF2B5EF4-FFF2-40B4-BE49-F238E27FC236}">
                <a16:creationId xmlns:a16="http://schemas.microsoft.com/office/drawing/2014/main" id="{8E338FBD-6722-4FCD-9370-B100F75F7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002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Clasifica frases sustentadas, imprecisas o no observables.</a:t>
            </a:r>
          </a:p>
        </p:txBody>
      </p:sp>
      <p:sp>
        <p:nvSpPr>
          <p:cNvPr id="11" name="extra-line-0">
            <a:extLst xmlns:a="http://schemas.openxmlformats.org/drawingml/2006/main">
              <a:ext uri="{FF2B5EF4-FFF2-40B4-BE49-F238E27FC236}">
                <a16:creationId xmlns:a16="http://schemas.microsoft.com/office/drawing/2014/main" id="{45505EC3-E8C8-420E-9D1C-8B368B6A5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extra-time-1">
            <a:extLst xmlns:a="http://schemas.openxmlformats.org/drawingml/2006/main">
              <a:ext uri="{FF2B5EF4-FFF2-40B4-BE49-F238E27FC236}">
                <a16:creationId xmlns:a16="http://schemas.microsoft.com/office/drawing/2014/main" id="{840ABCD9-52AE-4A8F-8C82-F986B128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5–8 min</a:t>
            </a:r>
          </a:p>
        </p:txBody>
      </p:sp>
      <p:sp>
        <p:nvSpPr>
          <p:cNvPr id="13" name="extra-title-1">
            <a:extLst xmlns:a="http://schemas.openxmlformats.org/drawingml/2006/main">
              <a:ext uri="{FF2B5EF4-FFF2-40B4-BE49-F238E27FC236}">
                <a16:creationId xmlns:a16="http://schemas.microsoft.com/office/drawing/2014/main" id="{01A61A17-B448-4F13-9BD6-433DAA1B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6289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Clínica de prompts</a:t>
            </a:r>
          </a:p>
        </p:txBody>
      </p:sp>
      <p:sp>
        <p:nvSpPr>
          <p:cNvPr id="14" name="extra-body-1">
            <a:extLst xmlns:a="http://schemas.openxmlformats.org/drawingml/2006/main">
              <a:ext uri="{FF2B5EF4-FFF2-40B4-BE49-F238E27FC236}">
                <a16:creationId xmlns:a16="http://schemas.microsoft.com/office/drawing/2014/main" id="{24AAAAAF-F3F6-4A47-A474-E064911D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289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Mejora «evalúa este trabajo» con propósito, evidencia y límites.</a:t>
            </a:r>
          </a:p>
        </p:txBody>
      </p:sp>
      <p:sp>
        <p:nvSpPr>
          <p:cNvPr id="15" name="extra-line-1">
            <a:extLst xmlns:a="http://schemas.openxmlformats.org/drawingml/2006/main">
              <a:ext uri="{FF2B5EF4-FFF2-40B4-BE49-F238E27FC236}">
                <a16:creationId xmlns:a16="http://schemas.microsoft.com/office/drawing/2014/main" id="{37CCF69A-7B2A-44BA-9B14-2C546776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48050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extra-time-2">
            <a:extLst xmlns:a="http://schemas.openxmlformats.org/drawingml/2006/main">
              <a:ext uri="{FF2B5EF4-FFF2-40B4-BE49-F238E27FC236}">
                <a16:creationId xmlns:a16="http://schemas.microsoft.com/office/drawing/2014/main" id="{09DBA19E-B4E3-4BEC-9726-915802D54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5–10 min</a:t>
            </a:r>
          </a:p>
        </p:txBody>
      </p:sp>
      <p:sp>
        <p:nvSpPr>
          <p:cNvPr id="17" name="extra-title-2">
            <a:extLst xmlns:a="http://schemas.openxmlformats.org/drawingml/2006/main">
              <a:ext uri="{FF2B5EF4-FFF2-40B4-BE49-F238E27FC236}">
                <a16:creationId xmlns:a16="http://schemas.microsoft.com/office/drawing/2014/main" id="{967A2E77-388F-486A-8335-5AD4EAF7F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6576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Auditoría de lenguaje</a:t>
            </a:r>
          </a:p>
        </p:txBody>
      </p:sp>
      <p:sp>
        <p:nvSpPr>
          <p:cNvPr id="18" name="extra-body-2">
            <a:extLst xmlns:a="http://schemas.openxmlformats.org/drawingml/2006/main">
              <a:ext uri="{FF2B5EF4-FFF2-40B4-BE49-F238E27FC236}">
                <a16:creationId xmlns:a16="http://schemas.microsoft.com/office/drawing/2014/main" id="{79EDAF85-0DBA-45F8-A7DD-856353C7F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576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Convierte una etiqueta en observación, criterio y acción.</a:t>
            </a:r>
          </a:p>
        </p:txBody>
      </p:sp>
      <p:sp>
        <p:nvSpPr>
          <p:cNvPr id="19" name="extra-line-2">
            <a:extLst xmlns:a="http://schemas.openxmlformats.org/drawingml/2006/main">
              <a:ext uri="{FF2B5EF4-FFF2-40B4-BE49-F238E27FC236}">
                <a16:creationId xmlns:a16="http://schemas.microsoft.com/office/drawing/2014/main" id="{E428FF55-9481-4FDA-9366-E6C2EBDBB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extra-time-3">
            <a:extLst xmlns:a="http://schemas.openxmlformats.org/drawingml/2006/main">
              <a:ext uri="{FF2B5EF4-FFF2-40B4-BE49-F238E27FC236}">
                <a16:creationId xmlns:a16="http://schemas.microsoft.com/office/drawing/2014/main" id="{C30DAFEA-AF76-4ED4-BB6B-7148049C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7651A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7651A7"/>
                </a:solidFill>
                <a:latin typeface="Aptos"/>
                <a:ea typeface="Aptos"/>
                <a:cs typeface="Aptos"/>
              </a:rPr>
              <a:t>8–12 min</a:t>
            </a:r>
          </a:p>
        </p:txBody>
      </p:sp>
      <p:sp>
        <p:nvSpPr>
          <p:cNvPr id="21" name="extra-title-3">
            <a:extLst xmlns:a="http://schemas.openxmlformats.org/drawingml/2006/main">
              <a:ext uri="{FF2B5EF4-FFF2-40B4-BE49-F238E27FC236}">
                <a16:creationId xmlns:a16="http://schemas.microsoft.com/office/drawing/2014/main" id="{3DF8333C-CC8B-4C91-9ADB-6E819B22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6863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 IA como estudiante</a:t>
            </a:r>
          </a:p>
        </p:txBody>
      </p:sp>
      <p:sp>
        <p:nvSpPr>
          <p:cNvPr id="22" name="extra-body-3">
            <a:extLst xmlns:a="http://schemas.openxmlformats.org/drawingml/2006/main">
              <a:ext uri="{FF2B5EF4-FFF2-40B4-BE49-F238E27FC236}">
                <a16:creationId xmlns:a16="http://schemas.microsoft.com/office/drawing/2014/main" id="{85989E17-11DE-4D1B-9C3A-19761B161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863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Corrige una explicación imperfecta y justifica el cambio.</a:t>
            </a:r>
          </a:p>
        </p:txBody>
      </p:sp>
      <p:sp>
        <p:nvSpPr>
          <p:cNvPr id="23" name="extra-note">
            <a:extLst xmlns:a="http://schemas.openxmlformats.org/drawingml/2006/main">
              <a:ext uri="{FF2B5EF4-FFF2-40B4-BE49-F238E27FC236}">
                <a16:creationId xmlns:a16="http://schemas.microsoft.com/office/drawing/2014/main" id="{DA0126C3-1422-46D6-A3E2-4F1338E3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81025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Son alternativas; no sustituyen el producto ni modifican los 60 minutos oficiales.</a:t>
            </a:r>
          </a:p>
        </p:txBody>
      </p:sp>
    </p:spTree>
    <p:extLst>
      <p:ext uri="{BB962C8B-B14F-4D97-AF65-F5344CB8AC3E}">
        <p14:creationId xmlns:p14="http://schemas.microsoft.com/office/powerpoint/2010/main" val="21151376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2026-08-05T20:20:19.9350000Z</dcterms:created>
  <dcterms:modified xsi:type="dcterms:W3CDTF">2026-08-05T20:20:19.9350000Z</dcterms:modified>
</coreProperties>
</file>