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94d81f0843944d8" /><Relationship Type="http://schemas.openxmlformats.org/officeDocument/2006/relationships/extended-properties" Target="/docProps/app.xml" Id="R183f8c89f73a4d86" /><Relationship Type="http://schemas.openxmlformats.org/officeDocument/2006/relationships/officeDocument" Target="/ppt/presentation.xml" Id="R97d7380a454e40f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63ef755a06549cd"/>
  </p:sldMasterIdLst>
  <p:notesMasterIdLst>
    <p:notesMasterId xmlns:r="http://schemas.openxmlformats.org/officeDocument/2006/relationships" r:id="Rf068b3ce9b454e75"/>
  </p:notesMasterIdLst>
  <p:sldIdLst>
    <p:sldId xmlns:r="http://schemas.openxmlformats.org/officeDocument/2006/relationships" id="256" r:id="R72384b12f0cb4daf"/>
    <p:sldId xmlns:r="http://schemas.openxmlformats.org/officeDocument/2006/relationships" id="257" r:id="R413cd587eacc478d"/>
    <p:sldId xmlns:r="http://schemas.openxmlformats.org/officeDocument/2006/relationships" id="258" r:id="R51ce98451299434c"/>
    <p:sldId xmlns:r="http://schemas.openxmlformats.org/officeDocument/2006/relationships" id="259" r:id="R6110d267708c4499"/>
    <p:sldId xmlns:r="http://schemas.openxmlformats.org/officeDocument/2006/relationships" id="260" r:id="R3d668953bef74056"/>
    <p:sldId xmlns:r="http://schemas.openxmlformats.org/officeDocument/2006/relationships" id="261" r:id="R73fd2687b7304f66"/>
    <p:sldId xmlns:r="http://schemas.openxmlformats.org/officeDocument/2006/relationships" id="262" r:id="R051b97fc6b7a4493"/>
    <p:sldId xmlns:r="http://schemas.openxmlformats.org/officeDocument/2006/relationships" id="263" r:id="R3a1eec54a9944d5d"/>
    <p:sldId xmlns:r="http://schemas.openxmlformats.org/officeDocument/2006/relationships" id="264" r:id="R770a3c5673dc4aa3"/>
    <p:sldId xmlns:r="http://schemas.openxmlformats.org/officeDocument/2006/relationships" id="265" r:id="R99b8c9f23b754c66"/>
    <p:sldId xmlns:r="http://schemas.openxmlformats.org/officeDocument/2006/relationships" id="266" r:id="R4ec1cad77c474763"/>
    <p:sldId xmlns:r="http://schemas.openxmlformats.org/officeDocument/2006/relationships" id="267" r:id="Re5569339485547da"/>
    <p:sldId xmlns:r="http://schemas.openxmlformats.org/officeDocument/2006/relationships" id="268" r:id="Re12ef3a05ec34639"/>
    <p:sldId xmlns:r="http://schemas.openxmlformats.org/officeDocument/2006/relationships" id="269" r:id="Rbf511090059e40b6"/>
    <p:sldId xmlns:r="http://schemas.openxmlformats.org/officeDocument/2006/relationships" id="270" r:id="R9b1a13a47e3143ea"/>
    <p:sldId xmlns:r="http://schemas.openxmlformats.org/officeDocument/2006/relationships" id="271" r:id="Rba68028e69184988"/>
    <p:sldId xmlns:r="http://schemas.openxmlformats.org/officeDocument/2006/relationships" id="272" r:id="R8c66b6a6bbf149e4"/>
    <p:sldId xmlns:r="http://schemas.openxmlformats.org/officeDocument/2006/relationships" id="273" r:id="R1dbf7570b9a54fbd"/>
    <p:sldId xmlns:r="http://schemas.openxmlformats.org/officeDocument/2006/relationships" id="274" r:id="R4500bf42fd61408f"/>
    <p:sldId xmlns:r="http://schemas.openxmlformats.org/officeDocument/2006/relationships" id="275" r:id="R44442474a597442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2c48abc400e4df7" /><Relationship Type="http://schemas.openxmlformats.org/officeDocument/2006/relationships/slideMaster" Target="/ppt/slideMasters/slideMaster1.xml" Id="Rd63ef755a06549cd" /><Relationship Type="http://schemas.openxmlformats.org/officeDocument/2006/relationships/notesMaster" Target="/ppt/notesMasters/notesMaster1.xml" Id="Rf068b3ce9b454e75" /><Relationship Type="http://schemas.openxmlformats.org/officeDocument/2006/relationships/presProps" Target="/ppt/presProps.xml" Id="R578fc21a81334289" /><Relationship Type="http://schemas.openxmlformats.org/officeDocument/2006/relationships/tableStyles" Target="/ppt/tableStyles.xml" Id="R073bcb47dffa413c" /><Relationship Type="http://schemas.openxmlformats.org/officeDocument/2006/relationships/slide" Target="/ppt/slides/slide1.xml" Id="R72384b12f0cb4daf" /><Relationship Type="http://schemas.openxmlformats.org/officeDocument/2006/relationships/slide" Target="/ppt/slides/slide2.xml" Id="R413cd587eacc478d" /><Relationship Type="http://schemas.openxmlformats.org/officeDocument/2006/relationships/slide" Target="/ppt/slides/slide3.xml" Id="R51ce98451299434c" /><Relationship Type="http://schemas.openxmlformats.org/officeDocument/2006/relationships/slide" Target="/ppt/slides/slide4.xml" Id="R6110d267708c4499" /><Relationship Type="http://schemas.openxmlformats.org/officeDocument/2006/relationships/slide" Target="/ppt/slides/slide5.xml" Id="R3d668953bef74056" /><Relationship Type="http://schemas.openxmlformats.org/officeDocument/2006/relationships/slide" Target="/ppt/slides/slide6.xml" Id="R73fd2687b7304f66" /><Relationship Type="http://schemas.openxmlformats.org/officeDocument/2006/relationships/slide" Target="/ppt/slides/slide7.xml" Id="R051b97fc6b7a4493" /><Relationship Type="http://schemas.openxmlformats.org/officeDocument/2006/relationships/slide" Target="/ppt/slides/slide8.xml" Id="R3a1eec54a9944d5d" /><Relationship Type="http://schemas.openxmlformats.org/officeDocument/2006/relationships/slide" Target="/ppt/slides/slide9.xml" Id="R770a3c5673dc4aa3" /><Relationship Type="http://schemas.openxmlformats.org/officeDocument/2006/relationships/slide" Target="/ppt/slides/slide10.xml" Id="R99b8c9f23b754c66" /><Relationship Type="http://schemas.openxmlformats.org/officeDocument/2006/relationships/slide" Target="/ppt/slides/slide11.xml" Id="R4ec1cad77c474763" /><Relationship Type="http://schemas.openxmlformats.org/officeDocument/2006/relationships/slide" Target="/ppt/slides/slide12.xml" Id="Re5569339485547da" /><Relationship Type="http://schemas.openxmlformats.org/officeDocument/2006/relationships/slide" Target="/ppt/slides/slide13.xml" Id="Re12ef3a05ec34639" /><Relationship Type="http://schemas.openxmlformats.org/officeDocument/2006/relationships/slide" Target="/ppt/slides/slide14.xml" Id="Rbf511090059e40b6" /><Relationship Type="http://schemas.openxmlformats.org/officeDocument/2006/relationships/slide" Target="/ppt/slides/slide15.xml" Id="R9b1a13a47e3143ea" /><Relationship Type="http://schemas.openxmlformats.org/officeDocument/2006/relationships/slide" Target="/ppt/slides/slide16.xml" Id="Rba68028e69184988" /><Relationship Type="http://schemas.openxmlformats.org/officeDocument/2006/relationships/slide" Target="/ppt/slides/slide17.xml" Id="R8c66b6a6bbf149e4" /><Relationship Type="http://schemas.openxmlformats.org/officeDocument/2006/relationships/slide" Target="/ppt/slides/slide18.xml" Id="R1dbf7570b9a54fbd" /><Relationship Type="http://schemas.openxmlformats.org/officeDocument/2006/relationships/slide" Target="/ppt/slides/slide19.xml" Id="R4500bf42fd61408f" /><Relationship Type="http://schemas.openxmlformats.org/officeDocument/2006/relationships/slide" Target="/ppt/slides/slide20.xml" Id="R44442474a597442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262942e62b14e6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5f7f8e89a6645bc" /><Relationship Type="http://schemas.openxmlformats.org/officeDocument/2006/relationships/notesMaster" Target="/ppt/notesMasters/notesMaster1.xml" Id="R2058031a1ef6489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0dc73c1fa704ae9" /><Relationship Type="http://schemas.openxmlformats.org/officeDocument/2006/relationships/notesMaster" Target="/ppt/notesMasters/notesMaster1.xml" Id="R51a46d74c440435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e02463932994a9d" /><Relationship Type="http://schemas.openxmlformats.org/officeDocument/2006/relationships/notesMaster" Target="/ppt/notesMasters/notesMaster1.xml" Id="R100d967f2422440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d7017e185264777" /><Relationship Type="http://schemas.openxmlformats.org/officeDocument/2006/relationships/notesMaster" Target="/ppt/notesMasters/notesMaster1.xml" Id="R5efa958984c24c7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5d6ac15b6904965" /><Relationship Type="http://schemas.openxmlformats.org/officeDocument/2006/relationships/notesMaster" Target="/ppt/notesMasters/notesMaster1.xml" Id="R332c05c7b0f94c6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49c0a70d1774e9f" /><Relationship Type="http://schemas.openxmlformats.org/officeDocument/2006/relationships/notesMaster" Target="/ppt/notesMasters/notesMaster1.xml" Id="R41b253b3372048a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b2e3646c35741d8" /><Relationship Type="http://schemas.openxmlformats.org/officeDocument/2006/relationships/notesMaster" Target="/ppt/notesMasters/notesMaster1.xml" Id="R566ec8cddffe4f7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46a8118f8d04585" /><Relationship Type="http://schemas.openxmlformats.org/officeDocument/2006/relationships/notesMaster" Target="/ppt/notesMasters/notesMaster1.xml" Id="Rf3c6d2a48a7a490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350f0891b144755" /><Relationship Type="http://schemas.openxmlformats.org/officeDocument/2006/relationships/notesMaster" Target="/ppt/notesMasters/notesMaster1.xml" Id="R77e9ce4e046245d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277e47e10f64e86" /><Relationship Type="http://schemas.openxmlformats.org/officeDocument/2006/relationships/notesMaster" Target="/ppt/notesMasters/notesMaster1.xml" Id="R3914be215d024e1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7a65e80b567405a" /><Relationship Type="http://schemas.openxmlformats.org/officeDocument/2006/relationships/notesMaster" Target="/ppt/notesMasters/notesMaster1.xml" Id="Ra6c867a1caac45a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2df4158b12c489b" /><Relationship Type="http://schemas.openxmlformats.org/officeDocument/2006/relationships/notesMaster" Target="/ppt/notesMasters/notesMaster1.xml" Id="R63820e4647864f8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5b406d57cbc487c" /><Relationship Type="http://schemas.openxmlformats.org/officeDocument/2006/relationships/notesMaster" Target="/ppt/notesMasters/notesMaster1.xml" Id="R9687819c07be419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bb4611e68d64208" /><Relationship Type="http://schemas.openxmlformats.org/officeDocument/2006/relationships/notesMaster" Target="/ppt/notesMasters/notesMaster1.xml" Id="R2dd4cae76958432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1c1bf1fa43445ed" /><Relationship Type="http://schemas.openxmlformats.org/officeDocument/2006/relationships/notesMaster" Target="/ppt/notesMasters/notesMaster1.xml" Id="R367bc5862c57480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a99ef2e037c4a8e" /><Relationship Type="http://schemas.openxmlformats.org/officeDocument/2006/relationships/notesMaster" Target="/ppt/notesMasters/notesMaster1.xml" Id="Rc2ea9255b6184c7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ba598906c9041f7" /><Relationship Type="http://schemas.openxmlformats.org/officeDocument/2006/relationships/notesMaster" Target="/ppt/notesMasters/notesMaster1.xml" Id="Rcfbd5d0bf348429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f98035ec56c4fb5" /><Relationship Type="http://schemas.openxmlformats.org/officeDocument/2006/relationships/notesMaster" Target="/ppt/notesMasters/notesMaster1.xml" Id="R7031461ab80b4fa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89b706563f04208" /><Relationship Type="http://schemas.openxmlformats.org/officeDocument/2006/relationships/notesMaster" Target="/ppt/notesMasters/notesMaster1.xml" Id="R9bfa1d116a60491f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c7529543c7c4a28" /><Relationship Type="http://schemas.openxmlformats.org/officeDocument/2006/relationships/notesMaster" Target="/ppt/notesMasters/notesMaster1.xml" Id="R5b41577aff15430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[INDICACIÓN PARA EL PONENTE — NO LEER]</a:t>
            </a:r>
          </a:p>
          <a:p xmlns:a="http://schemas.openxmlformats.org/drawingml/2006/main">
            <a:r>
              <a:t>Tiempo: 90 minutos exactos · 75 minutos de aplicación. Avance cuando todas las personas hayan iniciado el registro de asistencia principal.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[LEER EN VOZ ALTA]</a:t>
            </a:r>
          </a:p>
          <a:p xmlns:a="http://schemas.openxmlformats.org/drawingml/2006/main">
            <a:r>
              <a:t>Hoy la IA ayudará a ordenar y redactar. El juicio pedagógico, los límites y la decisión final seguirán en manos de la persona docente.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Ilustración generada con IA para AULA-IA,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[INDICACIÓN PARA EL PONENTE — NO LEER]</a:t>
            </a:r>
          </a:p>
          <a:p xmlns:a="http://schemas.openxmlformats.org/drawingml/2006/main">
            <a:r>
              <a:t>Tiempo: Agenda completa. Avance al minuto cinco.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[LEER EN VOZ ALTA]</a:t>
            </a:r>
          </a:p>
          <a:p xmlns:a="http://schemas.openxmlformats.org/drawingml/2006/main">
            <a:r>
              <a:t>Presenta el recorrido completo y mantén visible el reloj durante la demostración y el laboratorio.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Contenido y ejemplos originales AULA-IA; sin fuente externa.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[INDICACIÓN PARA EL PONENTE — NO LEER]</a:t>
            </a:r>
          </a:p>
          <a:p xmlns:a="http://schemas.openxmlformats.org/drawingml/2006/main">
            <a:r>
              <a:t>Tiempo: 0–5 min. Avance cuando el tablero confirme el ingreso del grupo.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[LEER EN VOZ ALTA]</a:t>
            </a:r>
          </a:p>
          <a:p xmlns:a="http://schemas.openxmlformats.org/drawingml/2006/main">
            <a:r>
              <a:t>Verifica la asistencia principal. Explica que ninguna evidencia de preparación sustituye este registro.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UNESCO (2024), Guía para el uso de IA generativa en educación e investigación: https://unesdoc.unesco.org/ark:/48223/pf0000389227</a:t>
            </a:r>
          </a:p>
          <a:p xmlns:a="http://schemas.openxmlformats.org/drawingml/2006/main">
            <a:r>
              <a:t>- OpenAI, How can ChatGPT be used for assessment and feedback?: https://help.openai.com/en/articles/8313397-how-can-chatgpt-be-used-for-assessment-and-feedback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[INDICACIÓN PARA EL PONENTE — NO LEER]</a:t>
            </a:r>
          </a:p>
          <a:p xmlns:a="http://schemas.openxmlformats.org/drawingml/2006/main">
            <a:r>
              <a:t>Tiempo: 5–7 min. Avance después de escuchar dos participaciones breves.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[LEER EN VOZ ALTA]</a:t>
            </a:r>
          </a:p>
          <a:p xmlns:a="http://schemas.openxmlformats.org/drawingml/2006/main">
            <a:r>
              <a:t>Recoge dos respuestas. Conecta la conversación con calificación, acreditación, promoción, sanción y etiquetas.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Frase original AULA-IA.</a:t>
            </a:r>
          </a:p>
          <a:p xmlns:a="http://schemas.openxmlformats.org/drawingml/2006/main">
            <a:r>
              <a:t>- OpenAI, How can ChatGPT be used for assessment and feedback?: https://help.openai.com/en/articles/8313397-how-can-chatgpt-be-used-for-assessment-and-feedback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[INDICACIÓN PARA EL PONENTE — NO LEER]</a:t>
            </a:r>
          </a:p>
          <a:p xmlns:a="http://schemas.openxmlformats.org/drawingml/2006/main">
            <a:r>
              <a:t>Tiempo: 7–11 min. Avance después de clasificar un ejemplo de cada momento.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[LEER EN VOZ ALTA]</a:t>
            </a:r>
          </a:p>
          <a:p xmlns:a="http://schemas.openxmlformats.org/drawingml/2006/main">
            <a:r>
              <a:t>Distingue los momentos por su propósito y decisión, no por el nombre del instrumento.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OECD (2019), Education Policy Outlook 2019: https://www.oecd.org/en/publications/education-policy-outlook-2019_2b8ad56e-en/full-report/component-8.html</a:t>
            </a:r>
          </a:p>
          <a:p xmlns:a="http://schemas.openxmlformats.org/drawingml/2006/main">
            <a:r>
              <a:t>- Díaz-Barriga / SEP (2024), La evaluación formativa es un reto pedagógico-didáctico: https://educacionbasica.sep.gob.mx/wp-content/uploads/2024/07/2324_s81_La_evaluacion_formativa_reto_pedagogico_didactico.pdf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[INDICACIÓN PARA EL PONENTE — NO LEER]</a:t>
            </a:r>
          </a:p>
          <a:p xmlns:a="http://schemas.openxmlformats.org/drawingml/2006/main">
            <a:r>
              <a:t>Tiempo: 11–15 min. Avance exactamente al minuto 15.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[LEER EN VOZ ALTA]</a:t>
            </a:r>
          </a:p>
          <a:p xmlns:a="http://schemas.openxmlformats.org/drawingml/2006/main">
            <a:r>
              <a:t>Presenta el ciclo completo. Subraya que el error puede convertirse en materia de análisis y mejora.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Díaz-Barriga / SEP (2024), La evaluación formativa es un reto pedagógico-didáctico: https://educacionbasica.sep.gob.mx/wp-content/uploads/2024/07/2324_s81_La_evaluacion_formativa_reto_pedagogico_didactico.pdf</a:t>
            </a:r>
          </a:p>
          <a:p xmlns:a="http://schemas.openxmlformats.org/drawingml/2006/main">
            <a:r>
              <a:t>- CAST (2024), Offer action-oriented feedback: https://udlguidelines.cast.org/engagement/effort-persistence/feedback/</a:t>
            </a:r>
          </a:p>
          <a:p xmlns:a="http://schemas.openxmlformats.org/drawingml/2006/main">
            <a:r>
              <a:t>- OpenAI, How can ChatGPT be used for assessment and feedback?: https://help.openai.com/en/articles/8313397-how-can-chatgpt-be-used-for-assessment-and-feedback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[INDICACIÓN PARA EL PONENTE — NO LEER]</a:t>
            </a:r>
          </a:p>
          <a:p xmlns:a="http://schemas.openxmlformats.org/drawingml/2006/main">
            <a:r>
              <a:t>Tiempo: 15–20 min. Avance cuando el grupo identifique los dos excesos.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[LEER EN VOZ ALTA]</a:t>
            </a:r>
          </a:p>
          <a:p xmlns:a="http://schemas.openxmlformats.org/drawingml/2006/main">
            <a:r>
              <a:t>Marca con colores lo que aparece en la fuente, lo que es inferencia y lo que no puede saberse.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Contenido y ejemplos originales AULA-IA; sin fuente externa.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[INDICACIÓN PARA EL PONENTE — NO LEER]</a:t>
            </a:r>
          </a:p>
          <a:p xmlns:a="http://schemas.openxmlformats.org/drawingml/2006/main">
            <a:r>
              <a:t>Tiempo: 20–24 min. Avance cuando el grupo identifique al menos tres límites.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[LEER EN VOZ ALTA]</a:t>
            </a:r>
          </a:p>
          <a:p xmlns:a="http://schemas.openxmlformats.org/drawingml/2006/main">
            <a:r>
              <a:t>No ejecutes el prompt como si fuera válido. Úsalo para localizar decisiones ausentes.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OpenAI, How can ChatGPT be used for assessment and feedback?: https://help.openai.com/en/articles/8313397-how-can-chatgpt-be-used-for-assessment-and-feedback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[INDICACIÓN PARA EL PONENTE — NO LEER]</a:t>
            </a:r>
          </a:p>
          <a:p xmlns:a="http://schemas.openxmlformats.org/drawingml/2006/main">
            <a:r>
              <a:t>Tiempo: 24–27 min. Avance cuando la salida esté disponible.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[LEER EN VOZ ALTA]</a:t>
            </a:r>
          </a:p>
          <a:p xmlns:a="http://schemas.openxmlformats.org/drawingml/2006/main">
            <a:r>
              <a:t>Ejecuta el prompt completo o abre la salida de contingencia. Explica cada componente mientras aparece.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OpenAI Academy (2026), Write Better Prompts — Teachers: https://academy.openai.com/en/public/clubs/k-12-education-aacga/blogs/write-better-prompts-teachers-2026-05-28</a:t>
            </a:r>
          </a:p>
          <a:p xmlns:a="http://schemas.openxmlformats.org/drawingml/2006/main">
            <a:r>
              <a:t>- OpenAI, How can ChatGPT be used for assessment and feedback?: https://help.openai.com/en/articles/8313397-how-can-chatgpt-be-used-for-assessment-and-feedback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[INDICACIÓN PARA EL PONENTE — NO LEER]</a:t>
            </a:r>
          </a:p>
          <a:p xmlns:a="http://schemas.openxmlformats.org/drawingml/2006/main">
            <a:r>
              <a:t>Tiempo: 27–30 min. Avance exactamente al minuto 30.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[LEER EN VOZ ALTA]</a:t>
            </a:r>
          </a:p>
          <a:p xmlns:a="http://schemas.openxmlformats.org/drawingml/2006/main">
            <a:r>
              <a:t>Subraya una fortaleza sustentada y una frase que deba ajustarse o retirarse.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OpenAI, How can ChatGPT be used for assessment and feedback?: https://help.openai.com/en/articles/8313397-how-can-chatgpt-be-used-for-assessment-and-feedback</a:t>
            </a:r>
          </a:p>
          <a:p xmlns:a="http://schemas.openxmlformats.org/drawingml/2006/main">
            <a:r>
              <a:t>- CAST (2024), Offer action-oriented feedback: https://udlguidelines.cast.org/engagement/effort-persistence/feedback/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[INDICACIÓN PARA EL PONENTE — NO LEER]</a:t>
            </a:r>
          </a:p>
          <a:p xmlns:a="http://schemas.openxmlformats.org/drawingml/2006/main">
            <a:r>
              <a:t>Tiempo: 30–33 min. Avance cuando cada participante tenga un nivel seleccionado.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[LEER EN VOZ ALTA]</a:t>
            </a:r>
          </a:p>
          <a:p xmlns:a="http://schemas.openxmlformats.org/drawingml/2006/main">
            <a:r>
              <a:t>Primero elige el nivel educativo. Después selecciona una dificultad según tu ritmo.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Contenido y ejemplos originales AULA-IA; sin fuente externa.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[INDICACIÓN PARA EL PONENTE — NO LEER]</a:t>
            </a:r>
          </a:p>
          <a:p xmlns:a="http://schemas.openxmlformats.org/drawingml/2006/main">
            <a:r>
              <a:t>Tiempo: 33–36 min. Avance cuando cada participante haya seleccionado una dificultad.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[LEER EN VOZ ALTA]</a:t>
            </a:r>
          </a:p>
          <a:p xmlns:a="http://schemas.openxmlformats.org/drawingml/2006/main">
            <a:r>
              <a:t>La progresión es opcional y acumulativa. Cambiar de ruta debe actualizar instrucciones y lista de cotejo.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UNESCO (2024), AI competency framework for teachers: https://www.unesco.org/en/articles/ai-competency-framework-teachers?hub=195885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[INDICACIÓN PARA EL PONENTE — NO LEER]</a:t>
            </a:r>
          </a:p>
          <a:p xmlns:a="http://schemas.openxmlformats.org/drawingml/2006/main">
            <a:r>
              <a:t>Tiempo: 30–65 min. Avance exactamente al minuto 65.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[LEER EN VOZ ALTA]</a:t>
            </a:r>
          </a:p>
          <a:p xmlns:a="http://schemas.openxmlformats.org/drawingml/2006/main">
            <a:r>
              <a:t>Mantén visible el reloj y anuncia cada transición. La ayuda técnica no decide el contenido.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OpenAI, How can ChatGPT be used for assessment and feedback?: https://help.openai.com/en/articles/8313397-how-can-chatgpt-be-used-for-assessment-and-feedback</a:t>
            </a:r>
          </a:p>
          <a:p xmlns:a="http://schemas.openxmlformats.org/drawingml/2006/main">
            <a:r>
              <a:t>- Google, Usar el chat en NotebookLM: https://support.google.com/notebooklm/answer/16179559?hl=es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[INDICACIÓN PARA EL PONENTE — NO LEER]</a:t>
            </a:r>
          </a:p>
          <a:p xmlns:a="http://schemas.openxmlformats.org/drawingml/2006/main">
            <a:r>
              <a:t>Tiempo: Ruta opcional del laboratorio. Regresa al reloj del laboratorio cuando la orientación esté resuelta.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[LEER EN VOZ ALTA]</a:t>
            </a:r>
          </a:p>
          <a:p xmlns:a="http://schemas.openxmlformats.org/drawingml/2006/main">
            <a:r>
              <a:t>Usa esta diapositiva solo con quienes eligieron el caso de básica o como ejemplo común.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Contenido y ejemplos originales AULA-IA; sin fuente externa.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[INDICACIÓN PARA EL PONENTE — NO LEER]</a:t>
            </a:r>
          </a:p>
          <a:p xmlns:a="http://schemas.openxmlformats.org/drawingml/2006/main">
            <a:r>
              <a:t>Tiempo: Ruta opcional del laboratorio. Regresa al reloj del laboratorio cuando la orientación esté resuelta.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[LEER EN VOZ ALTA]</a:t>
            </a:r>
          </a:p>
          <a:p xmlns:a="http://schemas.openxmlformats.org/drawingml/2006/main">
            <a:r>
              <a:t>La tarea no obliga a aceptar la IA. Exige que la conclusión no exceda el caso disponible.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Contenido y ejemplos originales AULA-IA; sin fuente externa.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[INDICACIÓN PARA EL PONENTE — NO LEER]</a:t>
            </a:r>
          </a:p>
          <a:p xmlns:a="http://schemas.openxmlformats.org/drawingml/2006/main">
            <a:r>
              <a:t>Tiempo: Ruta opcional del laboratorio. Regresa al reloj del laboratorio cuando la orientación esté resuelta.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[LEER EN VOZ ALTA]</a:t>
            </a:r>
          </a:p>
          <a:p xmlns:a="http://schemas.openxmlformats.org/drawingml/2006/main">
            <a:r>
              <a:t>La nota posterior no demuestra por sí sola causalidad ni consenso total.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Contenido y ejemplos originales AULA-IA; sin fuente externa.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[INDICACIÓN PARA EL PONENTE — NO LEER]</a:t>
            </a:r>
          </a:p>
          <a:p xmlns:a="http://schemas.openxmlformats.org/drawingml/2006/main">
            <a:r>
              <a:t>Tiempo: 65–73 min. Avance cuando las cinco dimensiones estén revisadas.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[LEER EN VOZ ALTA]</a:t>
            </a:r>
          </a:p>
          <a:p xmlns:a="http://schemas.openxmlformats.org/drawingml/2006/main">
            <a:r>
              <a:t>Cada persona debe corregir al menos una generalización, supuesto, sesgo o problema de la salida de 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CAVIA es una propuesta metodológica original de AULA-IA.</a:t>
            </a:r>
          </a:p>
          <a:p xmlns:a="http://schemas.openxmlformats.org/drawingml/2006/main">
            <a:r>
              <a:t>- CAST (2024), Offer action-oriented feedback: https://udlguidelines.cast.org/engagement/effort-persistence/feedback/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[INDICACIÓN PARA EL PONENTE — NO LEER]</a:t>
            </a:r>
          </a:p>
          <a:p xmlns:a="http://schemas.openxmlformats.org/drawingml/2006/main">
            <a:r>
              <a:t>Tiempo: 73–80 min. Avance exactamente al minuto 80.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[LEER EN VOZ ALTA]</a:t>
            </a:r>
          </a:p>
          <a:p xmlns:a="http://schemas.openxmlformats.org/drawingml/2006/main">
            <a:r>
              <a:t>El intercambio se centra en decisiones de diseño, no en información del alumnado.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UNESCO (2024), Guía para el uso de IA generativa en educación e investigación: https://unesdoc.unesco.org/ark:/48223/pf0000389227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[INDICACIÓN PARA EL PONENTE — NO LEER]</a:t>
            </a:r>
          </a:p>
          <a:p xmlns:a="http://schemas.openxmlformats.org/drawingml/2006/main">
            <a:r>
              <a:t>Tiempo: 80–90 min. Cierre exactamente al minuto 90.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[LEER EN VOZ ALTA]</a:t>
            </a:r>
          </a:p>
          <a:p xmlns:a="http://schemas.openxmlformats.org/drawingml/2006/main">
            <a:r>
              <a:t>El guardado termina la evidencia oficial. La descarga se habilita solo después de la confirmación.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Díaz-Barriga / SEP (2024), La evaluación formativa es un reto pedagógico-didáctico: https://educacionbasica.sep.gob.mx/wp-content/uploads/2024/07/2324_s81_La_evaluacion_formativa_reto_pedagogico_didactico.pdf</a:t>
            </a:r>
          </a:p>
          <a:p xmlns:a="http://schemas.openxmlformats.org/drawingml/2006/main">
            <a:r>
              <a:t>- CAST (2024), Offer action-oriented feedback: https://udlguidelines.cast.org/engagement/effort-persistence/feedback/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[INDICACIÓN PARA EL PONENTE — NO LEER]</a:t>
            </a:r>
          </a:p>
          <a:p xmlns:a="http://schemas.openxmlformats.org/drawingml/2006/main">
            <a:r>
              <a:t>Tiempo: Apéndice opcional. Fin de la Sesión 4.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[LEER EN VOZ ALTA]</a:t>
            </a:r>
          </a:p>
          <a:p xmlns:a="http://schemas.openxmlformats.org/drawingml/2006/main">
            <a:r>
              <a:t>Estas actividades amplían o enriquecen la sesión. El acceso a NotebookLM puede variar por cuenta o administración institucional.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CAST (2024), Offer action-oriented feedback: https://udlguidelines.cast.org/engagement/effort-persistence/feedback/</a:t>
            </a:r>
          </a:p>
          <a:p xmlns:a="http://schemas.openxmlformats.org/drawingml/2006/main">
            <a:r>
              <a:t>- Google, Usar el chat en NotebookLM: https://support.google.com/notebooklm/answer/16179559?hl=es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36b6b65503740c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7ed79af2abd48a0" /><Relationship Type="http://schemas.openxmlformats.org/officeDocument/2006/relationships/slideLayout" Target="/ppt/slideLayouts/slideLayout1.xml" Id="Ra46d5f5f560c406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46d5f5f560c406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753c100f0842b2" /><Relationship Type="http://schemas.openxmlformats.org/officeDocument/2006/relationships/image" Target="/ppt/media/image.png" Id="R4a22824222574521" /><Relationship Type="http://schemas.openxmlformats.org/officeDocument/2006/relationships/notesSlide" Target="/ppt/notesSlides/notesSlide1.xml" Id="R8357b5f1c16a4e7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df12a04b244147" /><Relationship Type="http://schemas.openxmlformats.org/officeDocument/2006/relationships/notesSlide" Target="/ppt/notesSlides/notesSlide2.xml" Id="R274213ea83bb481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fa5e20dc7b4575" /><Relationship Type="http://schemas.openxmlformats.org/officeDocument/2006/relationships/notesSlide" Target="/ppt/notesSlides/notesSlide3.xml" Id="R6005ed826f744c9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f008d6816f469e" /><Relationship Type="http://schemas.openxmlformats.org/officeDocument/2006/relationships/notesSlide" Target="/ppt/notesSlides/notesSlide4.xml" Id="Rb83f6df94886470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f371dc8ce14756" /><Relationship Type="http://schemas.openxmlformats.org/officeDocument/2006/relationships/notesSlide" Target="/ppt/notesSlides/notesSlide5.xml" Id="R8d510df9cbf94be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dd1c2b57704eed" /><Relationship Type="http://schemas.openxmlformats.org/officeDocument/2006/relationships/notesSlide" Target="/ppt/notesSlides/notesSlide6.xml" Id="Rca004c59acdd4b0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5a95d307bf4936" /><Relationship Type="http://schemas.openxmlformats.org/officeDocument/2006/relationships/notesSlide" Target="/ppt/notesSlides/notesSlide7.xml" Id="Ra6d59f4ad8c841e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c713223e2b4c2a" /><Relationship Type="http://schemas.openxmlformats.org/officeDocument/2006/relationships/notesSlide" Target="/ppt/notesSlides/notesSlide8.xml" Id="Rbd99ca56e4f3487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ad5271f4254902" /><Relationship Type="http://schemas.openxmlformats.org/officeDocument/2006/relationships/notesSlide" Target="/ppt/notesSlides/notesSlide9.xml" Id="Rc4c147e4b9c94b4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131aaa8b2548f1" /><Relationship Type="http://schemas.openxmlformats.org/officeDocument/2006/relationships/notesSlide" Target="/ppt/notesSlides/notesSlide10.xml" Id="R3ac9d55232a84fd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2fe5dd69e54840" /><Relationship Type="http://schemas.openxmlformats.org/officeDocument/2006/relationships/notesSlide" Target="/ppt/notesSlides/notesSlide11.xml" Id="R2eab39aa6ea443f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9808d16d2445da" /><Relationship Type="http://schemas.openxmlformats.org/officeDocument/2006/relationships/notesSlide" Target="/ppt/notesSlides/notesSlide12.xml" Id="Rb08d589a19a9474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625bc0036145f3" /><Relationship Type="http://schemas.openxmlformats.org/officeDocument/2006/relationships/notesSlide" Target="/ppt/notesSlides/notesSlide13.xml" Id="R989439e5dc8c41a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c9c20b7c594d1c" /><Relationship Type="http://schemas.openxmlformats.org/officeDocument/2006/relationships/notesSlide" Target="/ppt/notesSlides/notesSlide14.xml" Id="R3d93877a4695456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730913dfa34b2f" /><Relationship Type="http://schemas.openxmlformats.org/officeDocument/2006/relationships/notesSlide" Target="/ppt/notesSlides/notesSlide15.xml" Id="Rc42408788a72464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f7e71ce3744190" /><Relationship Type="http://schemas.openxmlformats.org/officeDocument/2006/relationships/notesSlide" Target="/ppt/notesSlides/notesSlide16.xml" Id="Rba5ad615a01b415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7ad0de1c834efe" /><Relationship Type="http://schemas.openxmlformats.org/officeDocument/2006/relationships/notesSlide" Target="/ppt/notesSlides/notesSlide17.xml" Id="Rc48886a62047462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40abf263eb4810" /><Relationship Type="http://schemas.openxmlformats.org/officeDocument/2006/relationships/notesSlide" Target="/ppt/notesSlides/notesSlide18.xml" Id="Rb6d28f3834754f9a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fcfbdc4ec74b27" /><Relationship Type="http://schemas.openxmlformats.org/officeDocument/2006/relationships/notesSlide" Target="/ppt/notesSlides/notesSlide19.xml" Id="R0f6988dace694fcf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fee867fd3c4c71" /><Relationship Type="http://schemas.openxmlformats.org/officeDocument/2006/relationships/notesSlide" Target="/ppt/notesSlides/notesSlide20.xml" Id="Rf28712eef7c5425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CFB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accent-left">
            <a:extLst xmlns:a="http://schemas.openxmlformats.org/drawingml/2006/main">
              <a:ext uri="{FF2B5EF4-FFF2-40B4-BE49-F238E27FC236}">
                <a16:creationId xmlns:a16="http://schemas.microsoft.com/office/drawing/2014/main" id="{E8E1094A-04F1-4EB7-BD10-3CD9D7540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1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07E82E03-0208-46EE-B8D9-32C92B999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552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20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AULA-IA · SESIÓN 4 · PRINCIPAL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67DC266-D753-43B3-9EE3-979180E97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43000"/>
            <a:ext cx="58102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4350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4350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Evaluar para mejorar</a:t>
            </a:r>
          </a:p>
        </p:txBody>
      </p:sp>
      <p:sp>
        <p:nvSpPr>
          <p:cNvPr id="4" name="subtitle">
            <a:extLst xmlns:a="http://schemas.openxmlformats.org/drawingml/2006/main">
              <a:ext uri="{FF2B5EF4-FFF2-40B4-BE49-F238E27FC236}">
                <a16:creationId xmlns:a16="http://schemas.microsoft.com/office/drawing/2014/main" id="{F014D396-252E-49DF-A040-0033BADCA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5715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8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Convierte evidencia en retroalimentación accionable y una nueva decisión pedagógica</a:t>
            </a:r>
          </a:p>
        </p:txBody>
      </p:sp>
      <p:sp>
        <p:nvSpPr>
          <p:cNvPr id="5" name="duration">
            <a:extLst xmlns:a="http://schemas.openxmlformats.org/drawingml/2006/main">
              <a:ext uri="{FF2B5EF4-FFF2-40B4-BE49-F238E27FC236}">
                <a16:creationId xmlns:a16="http://schemas.microsoft.com/office/drawing/2014/main" id="{8467CC19-9F5D-470C-B06C-BE5505C23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0"/>
            <a:ext cx="561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425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1425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90 minutos exactos · 75 minutos de aplicación</a:t>
            </a:r>
          </a:p>
        </p:txBody>
      </p:sp>
      <p:sp>
        <p:nvSpPr>
          <p:cNvPr id="6" name="safety">
            <a:extLst xmlns:a="http://schemas.openxmlformats.org/drawingml/2006/main">
              <a:ext uri="{FF2B5EF4-FFF2-40B4-BE49-F238E27FC236}">
                <a16:creationId xmlns:a16="http://schemas.microsoft.com/office/drawing/2014/main" id="{B855C295-BFD9-4E93-8DED-AD306F322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14950"/>
            <a:ext cx="5810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200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Evidencias simuladas o anonimizadas · decisión final docente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22824222574521"/>
          <a:stretch xmlns:a="http://schemas.openxmlformats.org/drawingml/2006/main"/>
        </p:blipFill>
        <p:spPr>
          <a:xfrm xmlns:a="http://schemas.openxmlformats.org/drawingml/2006/main">
            <a:off x="7105650" y="1752600"/>
            <a:ext cx="4400550" cy="2933700"/>
          </a:xfrm>
          <a:prstGeom xmlns:a="http://schemas.openxmlformats.org/drawingml/2006/main" prst="roundRect">
            <a:avLst>
              <a:gd name="adj" fmla="val 2597"/>
            </a:avLst>
          </a:prstGeom>
        </p:spPr>
      </p:pic>
      <p:sp>
        <p:nvSpPr>
          <p:cNvPr id="8" name="amber-rule">
            <a:extLst xmlns:a="http://schemas.openxmlformats.org/drawingml/2006/main">
              <a:ext uri="{FF2B5EF4-FFF2-40B4-BE49-F238E27FC236}">
                <a16:creationId xmlns:a16="http://schemas.microsoft.com/office/drawing/2014/main" id="{35B17E34-FA03-465E-B3FB-C05E160D7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5867400"/>
            <a:ext cx="44005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C3984CC5-93EC-4F8D-9BA8-968AB39B9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62700"/>
            <a:ext cx="10801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900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900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Red de Docentes Transdisciplinares · 01</a:t>
            </a:r>
          </a:p>
        </p:txBody>
      </p:sp>
    </p:spTree>
    <p:extLst>
      <p:ext uri="{BB962C8B-B14F-4D97-AF65-F5344CB8AC3E}">
        <p14:creationId xmlns:p14="http://schemas.microsoft.com/office/powerpoint/2010/main" val="130150346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B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top-line">
            <a:extLst xmlns:a="http://schemas.openxmlformats.org/drawingml/2006/main">
              <a:ext uri="{FF2B5EF4-FFF2-40B4-BE49-F238E27FC236}">
                <a16:creationId xmlns:a16="http://schemas.microsoft.com/office/drawing/2014/main" id="{1BB9871D-136B-43A0-AC9E-C676CDFFC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1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route">
            <a:extLst xmlns:a="http://schemas.openxmlformats.org/drawingml/2006/main">
              <a:ext uri="{FF2B5EF4-FFF2-40B4-BE49-F238E27FC236}">
                <a16:creationId xmlns:a16="http://schemas.microsoft.com/office/drawing/2014/main" id="{9E4D157D-1E08-46F8-AEAC-A7CD00864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05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AULA-IA · SESIÓN 4 · PRINCIPAL</a:t>
            </a:r>
          </a:p>
        </p:txBody>
      </p:sp>
      <p:sp>
        <p:nvSpPr>
          <p:cNvPr id="3" name="time">
            <a:extLst xmlns:a="http://schemas.openxmlformats.org/drawingml/2006/main">
              <a:ext uri="{FF2B5EF4-FFF2-40B4-BE49-F238E27FC236}">
                <a16:creationId xmlns:a16="http://schemas.microsoft.com/office/drawing/2014/main" id="{9EFFD199-A8A5-4686-B3C7-EF263C9A6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47650"/>
            <a:ext cx="2819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050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Agenda completa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E1F95830-A144-4C61-8AC4-291041B9B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62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262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La sesión principal suma 90 minutos exactos</a:t>
            </a:r>
          </a:p>
        </p:txBody>
      </p:sp>
      <p:sp>
        <p:nvSpPr>
          <p:cNvPr id="5" name="footer-line">
            <a:extLst xmlns:a="http://schemas.openxmlformats.org/drawingml/2006/main">
              <a:ext uri="{FF2B5EF4-FFF2-40B4-BE49-F238E27FC236}">
                <a16:creationId xmlns:a16="http://schemas.microsoft.com/office/drawing/2014/main" id="{1EFFB8D0-B6C1-4E92-B7D2-3555772BA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footer">
            <a:extLst xmlns:a="http://schemas.openxmlformats.org/drawingml/2006/main">
              <a:ext uri="{FF2B5EF4-FFF2-40B4-BE49-F238E27FC236}">
                <a16:creationId xmlns:a16="http://schemas.microsoft.com/office/drawing/2014/main" id="{9CC48769-8480-4F7A-9896-E399D1840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Red de Docentes Transdisciplinares · Principal</a:t>
            </a:r>
          </a:p>
        </p:txBody>
      </p:sp>
      <p:sp>
        <p:nvSpPr>
          <p:cNvPr id="7" name="number">
            <a:extLst xmlns:a="http://schemas.openxmlformats.org/drawingml/2006/main">
              <a:ext uri="{FF2B5EF4-FFF2-40B4-BE49-F238E27FC236}">
                <a16:creationId xmlns:a16="http://schemas.microsoft.com/office/drawing/2014/main" id="{C336BC2A-D073-4B2E-B507-052827B2B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96050"/>
            <a:ext cx="819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8" name="time-band-0">
            <a:extLst xmlns:a="http://schemas.openxmlformats.org/drawingml/2006/main">
              <a:ext uri="{FF2B5EF4-FFF2-40B4-BE49-F238E27FC236}">
                <a16:creationId xmlns:a16="http://schemas.microsoft.com/office/drawing/2014/main" id="{F1C8EF24-83F8-4FFC-A4D5-75F84B779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71700"/>
            <a:ext cx="1548493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1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time-0">
            <a:extLst xmlns:a="http://schemas.openxmlformats.org/drawingml/2006/main">
              <a:ext uri="{FF2B5EF4-FFF2-40B4-BE49-F238E27FC236}">
                <a16:creationId xmlns:a16="http://schemas.microsoft.com/office/drawing/2014/main" id="{68474383-9F90-4D22-BCCE-672625751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286000"/>
            <a:ext cx="141514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0–5</a:t>
            </a:r>
          </a:p>
        </p:txBody>
      </p:sp>
      <p:sp>
        <p:nvSpPr>
          <p:cNvPr id="10" name="time-title-0">
            <a:extLst xmlns:a="http://schemas.openxmlformats.org/drawingml/2006/main">
              <a:ext uri="{FF2B5EF4-FFF2-40B4-BE49-F238E27FC236}">
                <a16:creationId xmlns:a16="http://schemas.microsoft.com/office/drawing/2014/main" id="{6227BC2C-A700-4D2D-A501-EDDC72CC6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667000"/>
            <a:ext cx="1415143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Ingreso</a:t>
            </a:r>
          </a:p>
        </p:txBody>
      </p:sp>
      <p:sp>
        <p:nvSpPr>
          <p:cNvPr id="11" name="time-body-0">
            <a:extLst xmlns:a="http://schemas.openxmlformats.org/drawingml/2006/main">
              <a:ext uri="{FF2B5EF4-FFF2-40B4-BE49-F238E27FC236}">
                <a16:creationId xmlns:a16="http://schemas.microsoft.com/office/drawing/2014/main" id="{CDFA1460-36D3-46DB-9A1C-917F2DC14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600450"/>
            <a:ext cx="1377043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Asistencia y acuerdos de datos.</a:t>
            </a:r>
          </a:p>
        </p:txBody>
      </p:sp>
      <p:sp>
        <p:nvSpPr>
          <p:cNvPr id="12" name="time-band-1">
            <a:extLst xmlns:a="http://schemas.openxmlformats.org/drawingml/2006/main">
              <a:ext uri="{FF2B5EF4-FFF2-40B4-BE49-F238E27FC236}">
                <a16:creationId xmlns:a16="http://schemas.microsoft.com/office/drawing/2014/main" id="{C16E91F9-E6FB-49C3-9ED2-5EEC19372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7143" y="2171700"/>
            <a:ext cx="1548493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651A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time-1">
            <a:extLst xmlns:a="http://schemas.openxmlformats.org/drawingml/2006/main">
              <a:ext uri="{FF2B5EF4-FFF2-40B4-BE49-F238E27FC236}">
                <a16:creationId xmlns:a16="http://schemas.microsoft.com/office/drawing/2014/main" id="{B0EDAF08-5E59-47AF-9B4B-69DF98B74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3818" y="2286000"/>
            <a:ext cx="141514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5–15</a:t>
            </a:r>
          </a:p>
        </p:txBody>
      </p:sp>
      <p:sp>
        <p:nvSpPr>
          <p:cNvPr id="14" name="time-title-1">
            <a:extLst xmlns:a="http://schemas.openxmlformats.org/drawingml/2006/main">
              <a:ext uri="{FF2B5EF4-FFF2-40B4-BE49-F238E27FC236}">
                <a16:creationId xmlns:a16="http://schemas.microsoft.com/office/drawing/2014/main" id="{9F330AE8-6350-44AB-8D26-4FD29F6E1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3818" y="2667000"/>
            <a:ext cx="1415143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Marco</a:t>
            </a:r>
          </a:p>
        </p:txBody>
      </p:sp>
      <p:sp>
        <p:nvSpPr>
          <p:cNvPr id="15" name="time-body-1">
            <a:extLst xmlns:a="http://schemas.openxmlformats.org/drawingml/2006/main">
              <a:ext uri="{FF2B5EF4-FFF2-40B4-BE49-F238E27FC236}">
                <a16:creationId xmlns:a16="http://schemas.microsoft.com/office/drawing/2014/main" id="{FF18F0BC-8A17-439C-8B2C-B41D07839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2393" y="3600450"/>
            <a:ext cx="1377043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Propósito, evidencia y criterio.</a:t>
            </a:r>
          </a:p>
        </p:txBody>
      </p:sp>
      <p:sp>
        <p:nvSpPr>
          <p:cNvPr id="16" name="time-band-2">
            <a:extLst xmlns:a="http://schemas.openxmlformats.org/drawingml/2006/main">
              <a:ext uri="{FF2B5EF4-FFF2-40B4-BE49-F238E27FC236}">
                <a16:creationId xmlns:a16="http://schemas.microsoft.com/office/drawing/2014/main" id="{56EF16CE-F319-4259-A76E-71D3135AE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4686" y="2171700"/>
            <a:ext cx="1548493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6D6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time-2">
            <a:extLst xmlns:a="http://schemas.openxmlformats.org/drawingml/2006/main">
              <a:ext uri="{FF2B5EF4-FFF2-40B4-BE49-F238E27FC236}">
                <a16:creationId xmlns:a16="http://schemas.microsoft.com/office/drawing/2014/main" id="{7C5345DA-E69B-4638-A593-6A54F2BC9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1361" y="2286000"/>
            <a:ext cx="141514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15–30</a:t>
            </a:r>
          </a:p>
        </p:txBody>
      </p:sp>
      <p:sp>
        <p:nvSpPr>
          <p:cNvPr id="18" name="time-title-2">
            <a:extLst xmlns:a="http://schemas.openxmlformats.org/drawingml/2006/main">
              <a:ext uri="{FF2B5EF4-FFF2-40B4-BE49-F238E27FC236}">
                <a16:creationId xmlns:a16="http://schemas.microsoft.com/office/drawing/2014/main" id="{38339A08-67DD-40FD-898B-7CF661300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1361" y="2667000"/>
            <a:ext cx="1415143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Demostrar</a:t>
            </a:r>
          </a:p>
        </p:txBody>
      </p:sp>
      <p:sp>
        <p:nvSpPr>
          <p:cNvPr id="19" name="time-body-2">
            <a:extLst xmlns:a="http://schemas.openxmlformats.org/drawingml/2006/main">
              <a:ext uri="{FF2B5EF4-FFF2-40B4-BE49-F238E27FC236}">
                <a16:creationId xmlns:a16="http://schemas.microsoft.com/office/drawing/2014/main" id="{EF0FC5D8-8BA8-4098-BC99-A5A18010E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39936" y="3600450"/>
            <a:ext cx="1377043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Prompt, salida y revisión.</a:t>
            </a:r>
          </a:p>
        </p:txBody>
      </p:sp>
      <p:sp>
        <p:nvSpPr>
          <p:cNvPr id="20" name="time-band-3">
            <a:extLst xmlns:a="http://schemas.openxmlformats.org/drawingml/2006/main">
              <a:ext uri="{FF2B5EF4-FFF2-40B4-BE49-F238E27FC236}">
                <a16:creationId xmlns:a16="http://schemas.microsoft.com/office/drawing/2014/main" id="{8E935581-33FE-4CFD-86B8-C883DBDCC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2229" y="2171700"/>
            <a:ext cx="1548493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time-3">
            <a:extLst xmlns:a="http://schemas.openxmlformats.org/drawingml/2006/main">
              <a:ext uri="{FF2B5EF4-FFF2-40B4-BE49-F238E27FC236}">
                <a16:creationId xmlns:a16="http://schemas.microsoft.com/office/drawing/2014/main" id="{2C6E5B7A-E8E5-4A35-A422-90262CBA8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8904" y="2286000"/>
            <a:ext cx="141514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30–65</a:t>
            </a:r>
          </a:p>
        </p:txBody>
      </p:sp>
      <p:sp>
        <p:nvSpPr>
          <p:cNvPr id="22" name="time-title-3">
            <a:extLst xmlns:a="http://schemas.openxmlformats.org/drawingml/2006/main">
              <a:ext uri="{FF2B5EF4-FFF2-40B4-BE49-F238E27FC236}">
                <a16:creationId xmlns:a16="http://schemas.microsoft.com/office/drawing/2014/main" id="{8C4CD4A7-F10F-47DE-B77E-80EB7AA98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8904" y="2667000"/>
            <a:ext cx="1415143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Producir</a:t>
            </a:r>
          </a:p>
        </p:txBody>
      </p:sp>
      <p:sp>
        <p:nvSpPr>
          <p:cNvPr id="23" name="time-body-3">
            <a:extLst xmlns:a="http://schemas.openxmlformats.org/drawingml/2006/main">
              <a:ext uri="{FF2B5EF4-FFF2-40B4-BE49-F238E27FC236}">
                <a16:creationId xmlns:a16="http://schemas.microsoft.com/office/drawing/2014/main" id="{149271BF-A5BF-4C11-9E3F-CE4642127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7479" y="3600450"/>
            <a:ext cx="1377043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Laboratorio por nivel y ruta.</a:t>
            </a:r>
          </a:p>
        </p:txBody>
      </p:sp>
      <p:sp>
        <p:nvSpPr>
          <p:cNvPr id="24" name="time-band-4">
            <a:extLst xmlns:a="http://schemas.openxmlformats.org/drawingml/2006/main">
              <a:ext uri="{FF2B5EF4-FFF2-40B4-BE49-F238E27FC236}">
                <a16:creationId xmlns:a16="http://schemas.microsoft.com/office/drawing/2014/main" id="{BD942FFF-41EC-4513-BAEF-492F96B1D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9771" y="2171700"/>
            <a:ext cx="1548493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1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time-4">
            <a:extLst xmlns:a="http://schemas.openxmlformats.org/drawingml/2006/main">
              <a:ext uri="{FF2B5EF4-FFF2-40B4-BE49-F238E27FC236}">
                <a16:creationId xmlns:a16="http://schemas.microsoft.com/office/drawing/2014/main" id="{D691F327-086B-49A6-B8B7-3226938D0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6446" y="2286000"/>
            <a:ext cx="141514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65–80</a:t>
            </a:r>
          </a:p>
        </p:txBody>
      </p:sp>
      <p:sp>
        <p:nvSpPr>
          <p:cNvPr id="26" name="time-title-4">
            <a:extLst xmlns:a="http://schemas.openxmlformats.org/drawingml/2006/main">
              <a:ext uri="{FF2B5EF4-FFF2-40B4-BE49-F238E27FC236}">
                <a16:creationId xmlns:a16="http://schemas.microsoft.com/office/drawing/2014/main" id="{B913FE7A-D3FE-4280-B42F-D8B35EDA7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6446" y="2667000"/>
            <a:ext cx="1415143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Auditar</a:t>
            </a:r>
          </a:p>
        </p:txBody>
      </p:sp>
      <p:sp>
        <p:nvSpPr>
          <p:cNvPr id="27" name="time-body-4">
            <a:extLst xmlns:a="http://schemas.openxmlformats.org/drawingml/2006/main">
              <a:ext uri="{FF2B5EF4-FFF2-40B4-BE49-F238E27FC236}">
                <a16:creationId xmlns:a16="http://schemas.microsoft.com/office/drawing/2014/main" id="{D3C9038E-51E0-45C8-9968-DAF1E976A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5021" y="3600450"/>
            <a:ext cx="1377043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CAVIA y contraste seguro.</a:t>
            </a:r>
          </a:p>
        </p:txBody>
      </p:sp>
      <p:sp>
        <p:nvSpPr>
          <p:cNvPr id="28" name="time-band-5">
            <a:extLst xmlns:a="http://schemas.openxmlformats.org/drawingml/2006/main">
              <a:ext uri="{FF2B5EF4-FFF2-40B4-BE49-F238E27FC236}">
                <a16:creationId xmlns:a16="http://schemas.microsoft.com/office/drawing/2014/main" id="{06F71147-F836-4B4F-8923-CC2858B7C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7314" y="2171700"/>
            <a:ext cx="1548493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651A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time-5">
            <a:extLst xmlns:a="http://schemas.openxmlformats.org/drawingml/2006/main">
              <a:ext uri="{FF2B5EF4-FFF2-40B4-BE49-F238E27FC236}">
                <a16:creationId xmlns:a16="http://schemas.microsoft.com/office/drawing/2014/main" id="{9A2F8A58-2FB4-437D-B8F4-EBB55689D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3989" y="2286000"/>
            <a:ext cx="141514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80–85</a:t>
            </a:r>
          </a:p>
        </p:txBody>
      </p:sp>
      <p:sp>
        <p:nvSpPr>
          <p:cNvPr id="30" name="time-title-5">
            <a:extLst xmlns:a="http://schemas.openxmlformats.org/drawingml/2006/main">
              <a:ext uri="{FF2B5EF4-FFF2-40B4-BE49-F238E27FC236}">
                <a16:creationId xmlns:a16="http://schemas.microsoft.com/office/drawing/2014/main" id="{59494DEE-DEF4-4A41-B4DA-BE5592C1B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3989" y="2667000"/>
            <a:ext cx="1415143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Ajustar</a:t>
            </a:r>
          </a:p>
        </p:txBody>
      </p:sp>
      <p:sp>
        <p:nvSpPr>
          <p:cNvPr id="31" name="time-body-5">
            <a:extLst xmlns:a="http://schemas.openxmlformats.org/drawingml/2006/main">
              <a:ext uri="{FF2B5EF4-FFF2-40B4-BE49-F238E27FC236}">
                <a16:creationId xmlns:a16="http://schemas.microsoft.com/office/drawing/2014/main" id="{F61B5320-BA8F-4BD0-9DE0-34A92CC11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2564" y="3600450"/>
            <a:ext cx="1377043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Decisión y nueva evidencia.</a:t>
            </a:r>
          </a:p>
        </p:txBody>
      </p:sp>
      <p:sp>
        <p:nvSpPr>
          <p:cNvPr id="32" name="time-band-6">
            <a:extLst xmlns:a="http://schemas.openxmlformats.org/drawingml/2006/main">
              <a:ext uri="{FF2B5EF4-FFF2-40B4-BE49-F238E27FC236}">
                <a16:creationId xmlns:a16="http://schemas.microsoft.com/office/drawing/2014/main" id="{759C0C51-31B4-4F73-8CBB-601D7FBF5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14857" y="2171700"/>
            <a:ext cx="1548493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6D6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time-6">
            <a:extLst xmlns:a="http://schemas.openxmlformats.org/drawingml/2006/main">
              <a:ext uri="{FF2B5EF4-FFF2-40B4-BE49-F238E27FC236}">
                <a16:creationId xmlns:a16="http://schemas.microsoft.com/office/drawing/2014/main" id="{D20CBCFD-0744-4968-B778-EB5B2240B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1532" y="2286000"/>
            <a:ext cx="141514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85–90</a:t>
            </a:r>
          </a:p>
        </p:txBody>
      </p:sp>
      <p:sp>
        <p:nvSpPr>
          <p:cNvPr id="34" name="time-title-6">
            <a:extLst xmlns:a="http://schemas.openxmlformats.org/drawingml/2006/main">
              <a:ext uri="{FF2B5EF4-FFF2-40B4-BE49-F238E27FC236}">
                <a16:creationId xmlns:a16="http://schemas.microsoft.com/office/drawing/2014/main" id="{8F03E03B-68CB-432D-9D2A-58120DB5E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1532" y="2667000"/>
            <a:ext cx="1415143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Entregar</a:t>
            </a:r>
          </a:p>
        </p:txBody>
      </p:sp>
      <p:sp>
        <p:nvSpPr>
          <p:cNvPr id="35" name="time-body-6">
            <a:extLst xmlns:a="http://schemas.openxmlformats.org/drawingml/2006/main">
              <a:ext uri="{FF2B5EF4-FFF2-40B4-BE49-F238E27FC236}">
                <a16:creationId xmlns:a16="http://schemas.microsoft.com/office/drawing/2014/main" id="{23238B65-4482-49C7-983D-94E9552A3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10107" y="3600450"/>
            <a:ext cx="1377043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Código y comprobante PDF.</a:t>
            </a:r>
          </a:p>
        </p:txBody>
      </p:sp>
      <p:sp>
        <p:nvSpPr>
          <p:cNvPr id="36" name="timeline-caption">
            <a:extLst xmlns:a="http://schemas.openxmlformats.org/drawingml/2006/main">
              <a:ext uri="{FF2B5EF4-FFF2-40B4-BE49-F238E27FC236}">
                <a16:creationId xmlns:a16="http://schemas.microsoft.com/office/drawing/2014/main" id="{377E9111-F464-418A-ACB1-B75903D7B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219700"/>
            <a:ext cx="102489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5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Tiempo activo comprobado: 15 + 35 + 15 + 5 + 5 = 75 minutos.</a:t>
            </a:r>
          </a:p>
        </p:txBody>
      </p:sp>
    </p:spTree>
    <p:extLst>
      <p:ext uri="{BB962C8B-B14F-4D97-AF65-F5344CB8AC3E}">
        <p14:creationId xmlns:p14="http://schemas.microsoft.com/office/powerpoint/2010/main" val="159396907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CFB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top-line">
            <a:extLst xmlns:a="http://schemas.openxmlformats.org/drawingml/2006/main">
              <a:ext uri="{FF2B5EF4-FFF2-40B4-BE49-F238E27FC236}">
                <a16:creationId xmlns:a16="http://schemas.microsoft.com/office/drawing/2014/main" id="{DBEEBAA5-A7CD-4D03-A15F-05260792E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1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route">
            <a:extLst xmlns:a="http://schemas.openxmlformats.org/drawingml/2006/main">
              <a:ext uri="{FF2B5EF4-FFF2-40B4-BE49-F238E27FC236}">
                <a16:creationId xmlns:a16="http://schemas.microsoft.com/office/drawing/2014/main" id="{ED3C2CEA-CFA4-4A9D-92BD-82756D41E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05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AULA-IA · SESIÓN 4 · PRINCIPAL</a:t>
            </a:r>
          </a:p>
        </p:txBody>
      </p:sp>
      <p:sp>
        <p:nvSpPr>
          <p:cNvPr id="3" name="time">
            <a:extLst xmlns:a="http://schemas.openxmlformats.org/drawingml/2006/main">
              <a:ext uri="{FF2B5EF4-FFF2-40B4-BE49-F238E27FC236}">
                <a16:creationId xmlns:a16="http://schemas.microsoft.com/office/drawing/2014/main" id="{575AF366-97A0-4E47-A784-4157BD7B3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47650"/>
            <a:ext cx="2819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050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0–5 min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95E5A3B-74AC-45E7-A7FD-BCB98A678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62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262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Hoy producirás retroalimentación revisable</a:t>
            </a:r>
          </a:p>
        </p:txBody>
      </p:sp>
      <p:sp>
        <p:nvSpPr>
          <p:cNvPr id="5" name="footer-line">
            <a:extLst xmlns:a="http://schemas.openxmlformats.org/drawingml/2006/main">
              <a:ext uri="{FF2B5EF4-FFF2-40B4-BE49-F238E27FC236}">
                <a16:creationId xmlns:a16="http://schemas.microsoft.com/office/drawing/2014/main" id="{C0342B5F-A85D-4EF7-BD93-A3092EF74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footer">
            <a:extLst xmlns:a="http://schemas.openxmlformats.org/drawingml/2006/main">
              <a:ext uri="{FF2B5EF4-FFF2-40B4-BE49-F238E27FC236}">
                <a16:creationId xmlns:a16="http://schemas.microsoft.com/office/drawing/2014/main" id="{D1DEC67A-BED8-4BE0-88FE-EB5E5D405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Red de Docentes Transdisciplinares · Principal</a:t>
            </a:r>
          </a:p>
        </p:txBody>
      </p:sp>
      <p:sp>
        <p:nvSpPr>
          <p:cNvPr id="7" name="number">
            <a:extLst xmlns:a="http://schemas.openxmlformats.org/drawingml/2006/main">
              <a:ext uri="{FF2B5EF4-FFF2-40B4-BE49-F238E27FC236}">
                <a16:creationId xmlns:a16="http://schemas.microsoft.com/office/drawing/2014/main" id="{0B599F38-053C-4086-9E91-57E6F4BFB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96050"/>
            <a:ext cx="819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8" name="left-bg">
            <a:extLst xmlns:a="http://schemas.openxmlformats.org/drawingml/2006/main">
              <a:ext uri="{FF2B5EF4-FFF2-40B4-BE49-F238E27FC236}">
                <a16:creationId xmlns:a16="http://schemas.microsoft.com/office/drawing/2014/main" id="{52BD7467-8B65-412C-99BE-8632931A6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5238750" cy="422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7F6"/>
          </a:solidFill>
          <a:ln xmlns:a="http://schemas.openxmlformats.org/drawingml/2006/main" w="9525">
            <a:solidFill>
              <a:srgbClr val="D6CFE2"/>
            </a:solidFill>
            <a:prstDash val="solid"/>
          </a:ln>
        </p:spPr>
      </p:sp>
      <p:sp>
        <p:nvSpPr>
          <p:cNvPr id="9" name="right-bg">
            <a:extLst xmlns:a="http://schemas.openxmlformats.org/drawingml/2006/main">
              <a:ext uri="{FF2B5EF4-FFF2-40B4-BE49-F238E27FC236}">
                <a16:creationId xmlns:a16="http://schemas.microsoft.com/office/drawing/2014/main" id="{2639147E-47FA-4320-B6BF-EC437C896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581150"/>
            <a:ext cx="5391150" cy="422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E8E5"/>
          </a:solidFill>
          <a:ln xmlns:a="http://schemas.openxmlformats.org/drawingml/2006/main" w="9525">
            <a:solidFill>
              <a:srgbClr val="D6CFE2"/>
            </a:solidFill>
            <a:prstDash val="solid"/>
          </a:ln>
        </p:spPr>
      </p:sp>
      <p:sp>
        <p:nvSpPr>
          <p:cNvPr id="10" name="left-title">
            <a:extLst xmlns:a="http://schemas.openxmlformats.org/drawingml/2006/main">
              <a:ext uri="{FF2B5EF4-FFF2-40B4-BE49-F238E27FC236}">
                <a16:creationId xmlns:a16="http://schemas.microsoft.com/office/drawing/2014/main" id="{AF7AFEA4-0755-41A3-81A8-8BF121111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847850"/>
            <a:ext cx="4667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8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Producto acreditable</a:t>
            </a:r>
          </a:p>
        </p:txBody>
      </p:sp>
      <p:sp>
        <p:nvSpPr>
          <p:cNvPr id="11" name="left-body">
            <a:extLst xmlns:a="http://schemas.openxmlformats.org/drawingml/2006/main">
              <a:ext uri="{FF2B5EF4-FFF2-40B4-BE49-F238E27FC236}">
                <a16:creationId xmlns:a16="http://schemas.microsoft.com/office/drawing/2014/main" id="{BEF01C90-66A3-4F36-AFCF-90342FFF6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4667250" cy="272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• Propósito y momento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5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• Evidencia y criterios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5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• Prompt y borrador de IA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5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• Revisión docente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5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• Ajuste y seguimiento</a:t>
            </a:r>
          </a:p>
        </p:txBody>
      </p:sp>
      <p:sp>
        <p:nvSpPr>
          <p:cNvPr id="12" name="right-title">
            <a:extLst xmlns:a="http://schemas.openxmlformats.org/drawingml/2006/main">
              <a:ext uri="{FF2B5EF4-FFF2-40B4-BE49-F238E27FC236}">
                <a16:creationId xmlns:a16="http://schemas.microsoft.com/office/drawing/2014/main" id="{E4DF730B-3270-4F75-B21B-73B553A74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847850"/>
            <a:ext cx="48196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8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Límites no negociables</a:t>
            </a:r>
          </a:p>
        </p:txBody>
      </p:sp>
      <p:sp>
        <p:nvSpPr>
          <p:cNvPr id="13" name="right-body">
            <a:extLst xmlns:a="http://schemas.openxmlformats.org/drawingml/2006/main">
              <a:ext uri="{FF2B5EF4-FFF2-40B4-BE49-F238E27FC236}">
                <a16:creationId xmlns:a16="http://schemas.microsoft.com/office/drawing/2014/main" id="{71F9E6C8-607C-4B41-8C75-52B7F678E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571750"/>
            <a:ext cx="4819650" cy="272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• Evidencia simulada o anónima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5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• Sin datos sensibles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5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• Sin calificación automatizada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5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• Decisión final docente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5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• Asistencia registrada</a:t>
            </a:r>
          </a:p>
        </p:txBody>
      </p:sp>
      <p:sp>
        <p:nvSpPr>
          <p:cNvPr id="14" name="caption">
            <a:extLst xmlns:a="http://schemas.openxmlformats.org/drawingml/2006/main">
              <a:ext uri="{FF2B5EF4-FFF2-40B4-BE49-F238E27FC236}">
                <a16:creationId xmlns:a16="http://schemas.microsoft.com/office/drawing/2014/main" id="{0445168D-4232-472E-850F-FABBA5E86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448300"/>
            <a:ext cx="933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75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Una ruta elegida es suficiente; no necesitas completar los tres niveles de dificultad.</a:t>
            </a:r>
          </a:p>
        </p:txBody>
      </p:sp>
    </p:spTree>
    <p:extLst>
      <p:ext uri="{BB962C8B-B14F-4D97-AF65-F5344CB8AC3E}">
        <p14:creationId xmlns:p14="http://schemas.microsoft.com/office/powerpoint/2010/main" val="170719742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B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op-line">
            <a:extLst xmlns:a="http://schemas.openxmlformats.org/drawingml/2006/main">
              <a:ext uri="{FF2B5EF4-FFF2-40B4-BE49-F238E27FC236}">
                <a16:creationId xmlns:a16="http://schemas.microsoft.com/office/drawing/2014/main" id="{7887C4A8-D155-4045-865C-FB858F9B6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1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route">
            <a:extLst xmlns:a="http://schemas.openxmlformats.org/drawingml/2006/main">
              <a:ext uri="{FF2B5EF4-FFF2-40B4-BE49-F238E27FC236}">
                <a16:creationId xmlns:a16="http://schemas.microsoft.com/office/drawing/2014/main" id="{DA94817D-9459-411C-A5E7-ECB693709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05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AULA-IA · SESIÓN 4 · PRINCIPAL</a:t>
            </a:r>
          </a:p>
        </p:txBody>
      </p:sp>
      <p:sp>
        <p:nvSpPr>
          <p:cNvPr id="3" name="time">
            <a:extLst xmlns:a="http://schemas.openxmlformats.org/drawingml/2006/main">
              <a:ext uri="{FF2B5EF4-FFF2-40B4-BE49-F238E27FC236}">
                <a16:creationId xmlns:a16="http://schemas.microsoft.com/office/drawing/2014/main" id="{F5E01737-58DA-48DA-B399-32AE7D510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47650"/>
            <a:ext cx="2819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050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5–7 min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8F9F911-FA05-4953-BF83-7DCDACF6B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62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262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Evaluar no es pedir una calificación a la IA</a:t>
            </a:r>
          </a:p>
        </p:txBody>
      </p:sp>
      <p:sp>
        <p:nvSpPr>
          <p:cNvPr id="5" name="footer-line">
            <a:extLst xmlns:a="http://schemas.openxmlformats.org/drawingml/2006/main">
              <a:ext uri="{FF2B5EF4-FFF2-40B4-BE49-F238E27FC236}">
                <a16:creationId xmlns:a16="http://schemas.microsoft.com/office/drawing/2014/main" id="{B6315901-651B-45CB-9892-D5FFFF67D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footer">
            <a:extLst xmlns:a="http://schemas.openxmlformats.org/drawingml/2006/main">
              <a:ext uri="{FF2B5EF4-FFF2-40B4-BE49-F238E27FC236}">
                <a16:creationId xmlns:a16="http://schemas.microsoft.com/office/drawing/2014/main" id="{70532E93-C4C8-484A-9C78-FF88DA0E7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Red de Docentes Transdisciplinares · Principal</a:t>
            </a:r>
          </a:p>
        </p:txBody>
      </p:sp>
      <p:sp>
        <p:nvSpPr>
          <p:cNvPr id="7" name="number">
            <a:extLst xmlns:a="http://schemas.openxmlformats.org/drawingml/2006/main">
              <a:ext uri="{FF2B5EF4-FFF2-40B4-BE49-F238E27FC236}">
                <a16:creationId xmlns:a16="http://schemas.microsoft.com/office/drawing/2014/main" id="{7108968D-C24D-452E-817E-F6F2BE160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96050"/>
            <a:ext cx="819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8" name="quote-mark">
            <a:extLst xmlns:a="http://schemas.openxmlformats.org/drawingml/2006/main">
              <a:ext uri="{FF2B5EF4-FFF2-40B4-BE49-F238E27FC236}">
                <a16:creationId xmlns:a16="http://schemas.microsoft.com/office/drawing/2014/main" id="{522B2727-DFB8-45C0-88B9-D00D2706D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66900"/>
            <a:ext cx="171450" cy="3028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6D6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quote">
            <a:extLst xmlns:a="http://schemas.openxmlformats.org/drawingml/2006/main">
              <a:ext uri="{FF2B5EF4-FFF2-40B4-BE49-F238E27FC236}">
                <a16:creationId xmlns:a16="http://schemas.microsoft.com/office/drawing/2014/main" id="{B1F3F0BA-6113-496F-AA07-2BF55DF84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885950"/>
            <a:ext cx="9239250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27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27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“Una respuesta rápida no es una evaluación: evaluar es mirar la evidencia, decidir con criterio y abrir un siguiente paso.”</a:t>
            </a:r>
          </a:p>
        </p:txBody>
      </p:sp>
      <p:sp>
        <p:nvSpPr>
          <p:cNvPr id="10" name="question">
            <a:extLst xmlns:a="http://schemas.openxmlformats.org/drawingml/2006/main">
              <a:ext uri="{FF2B5EF4-FFF2-40B4-BE49-F238E27FC236}">
                <a16:creationId xmlns:a16="http://schemas.microsoft.com/office/drawing/2014/main" id="{64DBD696-47AE-4AE2-B680-04257DEB4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850" y="4895850"/>
            <a:ext cx="83629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725" b="0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¿Qué decisión docente no deberíamos delegar?</a:t>
            </a:r>
          </a:p>
        </p:txBody>
      </p:sp>
    </p:spTree>
    <p:extLst>
      <p:ext uri="{BB962C8B-B14F-4D97-AF65-F5344CB8AC3E}">
        <p14:creationId xmlns:p14="http://schemas.microsoft.com/office/powerpoint/2010/main" val="13453829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CFB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top-line">
            <a:extLst xmlns:a="http://schemas.openxmlformats.org/drawingml/2006/main">
              <a:ext uri="{FF2B5EF4-FFF2-40B4-BE49-F238E27FC236}">
                <a16:creationId xmlns:a16="http://schemas.microsoft.com/office/drawing/2014/main" id="{CD438B7F-A525-4D1B-980E-F78E5802F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1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route">
            <a:extLst xmlns:a="http://schemas.openxmlformats.org/drawingml/2006/main">
              <a:ext uri="{FF2B5EF4-FFF2-40B4-BE49-F238E27FC236}">
                <a16:creationId xmlns:a16="http://schemas.microsoft.com/office/drawing/2014/main" id="{11ED383B-EDE5-4D6E-8103-557706028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05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AULA-IA · SESIÓN 4 · PRINCIPAL</a:t>
            </a:r>
          </a:p>
        </p:txBody>
      </p:sp>
      <p:sp>
        <p:nvSpPr>
          <p:cNvPr id="3" name="time">
            <a:extLst xmlns:a="http://schemas.openxmlformats.org/drawingml/2006/main">
              <a:ext uri="{FF2B5EF4-FFF2-40B4-BE49-F238E27FC236}">
                <a16:creationId xmlns:a16="http://schemas.microsoft.com/office/drawing/2014/main" id="{9FF99AED-1603-4D3D-9E83-28B55E76A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47650"/>
            <a:ext cx="2819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050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7–11 min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78F10CE-2501-4F96-A86E-E3135F97E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62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262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Cada momento responde una pregunta distinta</a:t>
            </a:r>
          </a:p>
        </p:txBody>
      </p:sp>
      <p:sp>
        <p:nvSpPr>
          <p:cNvPr id="5" name="source-tag">
            <a:extLst xmlns:a="http://schemas.openxmlformats.org/drawingml/2006/main">
              <a:ext uri="{FF2B5EF4-FFF2-40B4-BE49-F238E27FC236}">
                <a16:creationId xmlns:a16="http://schemas.microsoft.com/office/drawing/2014/main" id="{A5EC3258-BCBF-4D7A-9667-44A47ABB4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6143625"/>
            <a:ext cx="4705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Fuente: OCDE 2019 · SEP 2024</a:t>
            </a:r>
          </a:p>
        </p:txBody>
      </p:sp>
      <p:sp>
        <p:nvSpPr>
          <p:cNvPr id="6" name="footer-line">
            <a:extLst xmlns:a="http://schemas.openxmlformats.org/drawingml/2006/main">
              <a:ext uri="{FF2B5EF4-FFF2-40B4-BE49-F238E27FC236}">
                <a16:creationId xmlns:a16="http://schemas.microsoft.com/office/drawing/2014/main" id="{68B5C901-87FD-4AC5-892A-E661EDAE1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CA729923-5BDE-433C-B50C-034458C7F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Red de Docentes Transdisciplinares · Principal</a:t>
            </a:r>
          </a:p>
        </p:txBody>
      </p:sp>
      <p:sp>
        <p:nvSpPr>
          <p:cNvPr id="8" name="number">
            <a:extLst xmlns:a="http://schemas.openxmlformats.org/drawingml/2006/main">
              <a:ext uri="{FF2B5EF4-FFF2-40B4-BE49-F238E27FC236}">
                <a16:creationId xmlns:a16="http://schemas.microsoft.com/office/drawing/2014/main" id="{016CE796-3903-4B33-BF1A-F267FFEE9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96050"/>
            <a:ext cx="819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9" name="item-number-0">
            <a:extLst xmlns:a="http://schemas.openxmlformats.org/drawingml/2006/main">
              <a:ext uri="{FF2B5EF4-FFF2-40B4-BE49-F238E27FC236}">
                <a16:creationId xmlns:a16="http://schemas.microsoft.com/office/drawing/2014/main" id="{0DBF99EE-5EFD-4948-A774-ACDCE9E87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3143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4050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4050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0" name="item-title-0">
            <a:extLst xmlns:a="http://schemas.openxmlformats.org/drawingml/2006/main">
              <a:ext uri="{FF2B5EF4-FFF2-40B4-BE49-F238E27FC236}">
                <a16:creationId xmlns:a16="http://schemas.microsoft.com/office/drawing/2014/main" id="{77B584E9-8EBC-4B47-AD63-5EF9552A6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33650"/>
            <a:ext cx="3143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8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Diagnóstica</a:t>
            </a:r>
          </a:p>
        </p:txBody>
      </p:sp>
      <p:sp>
        <p:nvSpPr>
          <p:cNvPr id="11" name="item-body-0">
            <a:extLst xmlns:a="http://schemas.openxmlformats.org/drawingml/2006/main">
              <a:ext uri="{FF2B5EF4-FFF2-40B4-BE49-F238E27FC236}">
                <a16:creationId xmlns:a16="http://schemas.microsoft.com/office/drawing/2014/main" id="{390ED014-0963-4086-BCCA-9FBFA3428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95650"/>
            <a:ext cx="314325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¿Desde dónde empezamos? Define punto de partida, apoyo o reto.</a:t>
            </a:r>
          </a:p>
        </p:txBody>
      </p:sp>
      <p:sp>
        <p:nvSpPr>
          <p:cNvPr id="12" name="divider-0">
            <a:extLst xmlns:a="http://schemas.openxmlformats.org/drawingml/2006/main">
              <a:ext uri="{FF2B5EF4-FFF2-40B4-BE49-F238E27FC236}">
                <a16:creationId xmlns:a16="http://schemas.microsoft.com/office/drawing/2014/main" id="{5E63DA65-4A1C-4AEF-BCCA-3E5426F56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1790700"/>
            <a:ext cx="19050" cy="3695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item-number-1">
            <a:extLst xmlns:a="http://schemas.openxmlformats.org/drawingml/2006/main">
              <a:ext uri="{FF2B5EF4-FFF2-40B4-BE49-F238E27FC236}">
                <a16:creationId xmlns:a16="http://schemas.microsoft.com/office/drawing/2014/main" id="{6221F6BF-8400-4DAF-A4F8-5FA7132FA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1714500"/>
            <a:ext cx="3143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405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405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F</a:t>
            </a:r>
          </a:p>
        </p:txBody>
      </p:sp>
      <p:sp>
        <p:nvSpPr>
          <p:cNvPr id="14" name="item-title-1">
            <a:extLst xmlns:a="http://schemas.openxmlformats.org/drawingml/2006/main">
              <a:ext uri="{FF2B5EF4-FFF2-40B4-BE49-F238E27FC236}">
                <a16:creationId xmlns:a16="http://schemas.microsoft.com/office/drawing/2014/main" id="{7C19A9B3-5AE2-4A0E-988F-67D42A72A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533650"/>
            <a:ext cx="3143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8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Formativa</a:t>
            </a:r>
          </a:p>
        </p:txBody>
      </p:sp>
      <p:sp>
        <p:nvSpPr>
          <p:cNvPr id="15" name="item-body-1">
            <a:extLst xmlns:a="http://schemas.openxmlformats.org/drawingml/2006/main">
              <a:ext uri="{FF2B5EF4-FFF2-40B4-BE49-F238E27FC236}">
                <a16:creationId xmlns:a16="http://schemas.microsoft.com/office/drawing/2014/main" id="{A7095EFF-C049-4038-A8F1-076789946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295650"/>
            <a:ext cx="314325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¿Qué está ocurriendo y qué ayudaría a avanzar?</a:t>
            </a:r>
          </a:p>
        </p:txBody>
      </p:sp>
      <p:sp>
        <p:nvSpPr>
          <p:cNvPr id="16" name="divider-1">
            <a:extLst xmlns:a="http://schemas.openxmlformats.org/drawingml/2006/main">
              <a:ext uri="{FF2B5EF4-FFF2-40B4-BE49-F238E27FC236}">
                <a16:creationId xmlns:a16="http://schemas.microsoft.com/office/drawing/2014/main" id="{2BA85E3F-11A9-4D3B-BABD-B42DD1A93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1790700"/>
            <a:ext cx="19050" cy="3695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item-number-2">
            <a:extLst xmlns:a="http://schemas.openxmlformats.org/drawingml/2006/main">
              <a:ext uri="{FF2B5EF4-FFF2-40B4-BE49-F238E27FC236}">
                <a16:creationId xmlns:a16="http://schemas.microsoft.com/office/drawing/2014/main" id="{51D1615F-C4BB-4FB3-9A14-41FB2D91B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1714500"/>
            <a:ext cx="3143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4050" b="1" i="0">
                <a:solidFill>
                  <a:srgbClr val="E1A62F"/>
                </a:solidFill>
                <a:latin typeface="Aptos"/>
                <a:ea typeface="Aptos"/>
                <a:cs typeface="Aptos"/>
              </a:defRPr>
            </a:pPr>
            <a:r>
              <a:rPr sz="4050" b="1" i="0">
                <a:solidFill>
                  <a:srgbClr val="E1A62F"/>
                </a:solidFill>
                <a:latin typeface="Aptos"/>
                <a:ea typeface="Aptos"/>
                <a:cs typeface="Aptos"/>
              </a:rPr>
              <a:t>S</a:t>
            </a:r>
          </a:p>
        </p:txBody>
      </p:sp>
      <p:sp>
        <p:nvSpPr>
          <p:cNvPr id="18" name="item-title-2">
            <a:extLst xmlns:a="http://schemas.openxmlformats.org/drawingml/2006/main">
              <a:ext uri="{FF2B5EF4-FFF2-40B4-BE49-F238E27FC236}">
                <a16:creationId xmlns:a16="http://schemas.microsoft.com/office/drawing/2014/main" id="{6216A2E7-19FF-47B9-B2DE-A44924B96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533650"/>
            <a:ext cx="3143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8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Sumativa</a:t>
            </a:r>
          </a:p>
        </p:txBody>
      </p:sp>
      <p:sp>
        <p:nvSpPr>
          <p:cNvPr id="19" name="item-body-2">
            <a:extLst xmlns:a="http://schemas.openxmlformats.org/drawingml/2006/main">
              <a:ext uri="{FF2B5EF4-FFF2-40B4-BE49-F238E27FC236}">
                <a16:creationId xmlns:a16="http://schemas.microsoft.com/office/drawing/2014/main" id="{1BE041E5-E70D-4A22-A9D1-D5C6D309D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295650"/>
            <a:ext cx="314325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¿Qué aprendizaje se alcanzó al cerrar un periodo?</a:t>
            </a:r>
          </a:p>
        </p:txBody>
      </p:sp>
    </p:spTree>
    <p:extLst>
      <p:ext uri="{BB962C8B-B14F-4D97-AF65-F5344CB8AC3E}">
        <p14:creationId xmlns:p14="http://schemas.microsoft.com/office/powerpoint/2010/main" val="165744232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B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top-line">
            <a:extLst xmlns:a="http://schemas.openxmlformats.org/drawingml/2006/main">
              <a:ext uri="{FF2B5EF4-FFF2-40B4-BE49-F238E27FC236}">
                <a16:creationId xmlns:a16="http://schemas.microsoft.com/office/drawing/2014/main" id="{CC0FBB9A-025D-47C2-AE43-77FAE68A4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1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route">
            <a:extLst xmlns:a="http://schemas.openxmlformats.org/drawingml/2006/main">
              <a:ext uri="{FF2B5EF4-FFF2-40B4-BE49-F238E27FC236}">
                <a16:creationId xmlns:a16="http://schemas.microsoft.com/office/drawing/2014/main" id="{5BFDDDBD-BE5B-49B6-B8DA-A021D7C99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05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AULA-IA · SESIÓN 4 · PRINCIPAL</a:t>
            </a:r>
          </a:p>
        </p:txBody>
      </p:sp>
      <p:sp>
        <p:nvSpPr>
          <p:cNvPr id="3" name="time">
            <a:extLst xmlns:a="http://schemas.openxmlformats.org/drawingml/2006/main">
              <a:ext uri="{FF2B5EF4-FFF2-40B4-BE49-F238E27FC236}">
                <a16:creationId xmlns:a16="http://schemas.microsoft.com/office/drawing/2014/main" id="{0A789DF9-5C67-4610-A1CE-5248B3AAC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47650"/>
            <a:ext cx="2819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050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11–15 min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E09D26F-6EB7-40CC-8B95-C37093A84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62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262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La evidencia inicia un ciclo de mejora</a:t>
            </a:r>
          </a:p>
        </p:txBody>
      </p:sp>
      <p:sp>
        <p:nvSpPr>
          <p:cNvPr id="5" name="source-tag">
            <a:extLst xmlns:a="http://schemas.openxmlformats.org/drawingml/2006/main">
              <a:ext uri="{FF2B5EF4-FFF2-40B4-BE49-F238E27FC236}">
                <a16:creationId xmlns:a16="http://schemas.microsoft.com/office/drawing/2014/main" id="{691B1297-7A3E-4173-85AC-2EC92771C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6143625"/>
            <a:ext cx="4705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Fuente: SEP 2024 · CAST 2024</a:t>
            </a:r>
          </a:p>
        </p:txBody>
      </p:sp>
      <p:sp>
        <p:nvSpPr>
          <p:cNvPr id="6" name="footer-line">
            <a:extLst xmlns:a="http://schemas.openxmlformats.org/drawingml/2006/main">
              <a:ext uri="{FF2B5EF4-FFF2-40B4-BE49-F238E27FC236}">
                <a16:creationId xmlns:a16="http://schemas.microsoft.com/office/drawing/2014/main" id="{B9DCF0EA-DE71-497E-8547-A8F815767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C0425B5F-88C2-4A52-B423-5796B09EB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Red de Docentes Transdisciplinares · Principal</a:t>
            </a:r>
          </a:p>
        </p:txBody>
      </p:sp>
      <p:sp>
        <p:nvSpPr>
          <p:cNvPr id="8" name="number">
            <a:extLst xmlns:a="http://schemas.openxmlformats.org/drawingml/2006/main">
              <a:ext uri="{FF2B5EF4-FFF2-40B4-BE49-F238E27FC236}">
                <a16:creationId xmlns:a16="http://schemas.microsoft.com/office/drawing/2014/main" id="{E3DDD311-D829-4E54-B87E-FA4DA592C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96050"/>
            <a:ext cx="819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9" name="step-bg-0">
            <a:extLst xmlns:a="http://schemas.openxmlformats.org/drawingml/2006/main">
              <a:ext uri="{FF2B5EF4-FFF2-40B4-BE49-F238E27FC236}">
                <a16:creationId xmlns:a16="http://schemas.microsoft.com/office/drawing/2014/main" id="{752C612A-CAE7-41CB-BA15-8F4B24568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1701800" cy="2686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7F6"/>
          </a:solidFill>
          <a:ln xmlns:a="http://schemas.openxmlformats.org/drawingml/2006/main" w="9525">
            <a:solidFill>
              <a:srgbClr val="D6CFE2"/>
            </a:solidFill>
            <a:prstDash val="solid"/>
          </a:ln>
        </p:spPr>
      </p:sp>
      <p:sp>
        <p:nvSpPr>
          <p:cNvPr id="10" name="step-num-0">
            <a:extLst xmlns:a="http://schemas.openxmlformats.org/drawingml/2006/main">
              <a:ext uri="{FF2B5EF4-FFF2-40B4-BE49-F238E27FC236}">
                <a16:creationId xmlns:a16="http://schemas.microsoft.com/office/drawing/2014/main" id="{9F27ACEE-43E4-4FEF-80E0-930BF699F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66950"/>
            <a:ext cx="139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9546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100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2100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11" name="step-title-0">
            <a:extLst xmlns:a="http://schemas.openxmlformats.org/drawingml/2006/main">
              <a:ext uri="{FF2B5EF4-FFF2-40B4-BE49-F238E27FC236}">
                <a16:creationId xmlns:a16="http://schemas.microsoft.com/office/drawing/2014/main" id="{7C4ABD04-234A-4B7E-9978-4254F4275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857500"/>
            <a:ext cx="1397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5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Evidencia</a:t>
            </a:r>
          </a:p>
        </p:txBody>
      </p:sp>
      <p:sp>
        <p:nvSpPr>
          <p:cNvPr id="12" name="step-body-0">
            <a:extLst xmlns:a="http://schemas.openxmlformats.org/drawingml/2006/main">
              <a:ext uri="{FF2B5EF4-FFF2-40B4-BE49-F238E27FC236}">
                <a16:creationId xmlns:a16="http://schemas.microsoft.com/office/drawing/2014/main" id="{733CA1D3-8EBB-45C3-9841-C53F7B5B0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638550"/>
            <a:ext cx="139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Fragmento pertinente.</a:t>
            </a:r>
          </a:p>
        </p:txBody>
      </p:sp>
      <p:sp>
        <p:nvSpPr>
          <p:cNvPr id="13" name="step-bg-1">
            <a:extLst xmlns:a="http://schemas.openxmlformats.org/drawingml/2006/main">
              <a:ext uri="{FF2B5EF4-FFF2-40B4-BE49-F238E27FC236}">
                <a16:creationId xmlns:a16="http://schemas.microsoft.com/office/drawing/2014/main" id="{0F356443-795B-4A54-9ACC-E11BFFA1A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3800" y="2095500"/>
            <a:ext cx="1701800" cy="2686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E8E5"/>
          </a:solidFill>
          <a:ln xmlns:a="http://schemas.openxmlformats.org/drawingml/2006/main" w="9525">
            <a:solidFill>
              <a:srgbClr val="D6CFE2"/>
            </a:solidFill>
            <a:prstDash val="solid"/>
          </a:ln>
        </p:spPr>
      </p:sp>
      <p:sp>
        <p:nvSpPr>
          <p:cNvPr id="14" name="step-num-1">
            <a:extLst xmlns:a="http://schemas.openxmlformats.org/drawingml/2006/main">
              <a:ext uri="{FF2B5EF4-FFF2-40B4-BE49-F238E27FC236}">
                <a16:creationId xmlns:a16="http://schemas.microsoft.com/office/drawing/2014/main" id="{BAE0FE5F-BD1C-4979-9477-38A5D8F39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6200" y="2266950"/>
            <a:ext cx="139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9546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10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210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5" name="step-title-1">
            <a:extLst xmlns:a="http://schemas.openxmlformats.org/drawingml/2006/main">
              <a:ext uri="{FF2B5EF4-FFF2-40B4-BE49-F238E27FC236}">
                <a16:creationId xmlns:a16="http://schemas.microsoft.com/office/drawing/2014/main" id="{50DCAE1F-044D-4529-8A46-716FB3B92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6200" y="2857500"/>
            <a:ext cx="1397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5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Criterio</a:t>
            </a:r>
          </a:p>
        </p:txBody>
      </p:sp>
      <p:sp>
        <p:nvSpPr>
          <p:cNvPr id="16" name="step-body-1">
            <a:extLst xmlns:a="http://schemas.openxmlformats.org/drawingml/2006/main">
              <a:ext uri="{FF2B5EF4-FFF2-40B4-BE49-F238E27FC236}">
                <a16:creationId xmlns:a16="http://schemas.microsoft.com/office/drawing/2014/main" id="{9DAAB4E1-7AB1-4CA1-8D85-4ADE2EFB9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6200" y="3638550"/>
            <a:ext cx="139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Rasgo observable.</a:t>
            </a:r>
          </a:p>
        </p:txBody>
      </p:sp>
      <p:sp>
        <p:nvSpPr>
          <p:cNvPr id="17" name="step-bg-2">
            <a:extLst xmlns:a="http://schemas.openxmlformats.org/drawingml/2006/main">
              <a:ext uri="{FF2B5EF4-FFF2-40B4-BE49-F238E27FC236}">
                <a16:creationId xmlns:a16="http://schemas.microsoft.com/office/drawing/2014/main" id="{BCF7F35B-1148-4C37-B2B7-137D46CDD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2095500"/>
            <a:ext cx="1701800" cy="2686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5D9"/>
          </a:solidFill>
          <a:ln xmlns:a="http://schemas.openxmlformats.org/drawingml/2006/main" w="9525">
            <a:solidFill>
              <a:srgbClr val="D6CFE2"/>
            </a:solidFill>
            <a:prstDash val="solid"/>
          </a:ln>
        </p:spPr>
      </p:sp>
      <p:sp>
        <p:nvSpPr>
          <p:cNvPr id="18" name="step-num-2">
            <a:extLst xmlns:a="http://schemas.openxmlformats.org/drawingml/2006/main">
              <a:ext uri="{FF2B5EF4-FFF2-40B4-BE49-F238E27FC236}">
                <a16:creationId xmlns:a16="http://schemas.microsoft.com/office/drawing/2014/main" id="{FBFC76C2-9E41-41E4-A706-FE2DB748E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0400" y="2266950"/>
            <a:ext cx="139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9546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100" b="1" i="0">
                <a:solidFill>
                  <a:srgbClr val="E1A62F"/>
                </a:solidFill>
                <a:latin typeface="Aptos"/>
                <a:ea typeface="Aptos"/>
                <a:cs typeface="Aptos"/>
              </a:defRPr>
            </a:pPr>
            <a:r>
              <a:rPr sz="2100" b="1" i="0">
                <a:solidFill>
                  <a:srgbClr val="E1A62F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9" name="step-title-2">
            <a:extLst xmlns:a="http://schemas.openxmlformats.org/drawingml/2006/main">
              <a:ext uri="{FF2B5EF4-FFF2-40B4-BE49-F238E27FC236}">
                <a16:creationId xmlns:a16="http://schemas.microsoft.com/office/drawing/2014/main" id="{76E5224B-F392-476E-9D43-187DADA6F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0400" y="2857500"/>
            <a:ext cx="1397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5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Lectura</a:t>
            </a:r>
          </a:p>
        </p:txBody>
      </p:sp>
      <p:sp>
        <p:nvSpPr>
          <p:cNvPr id="20" name="step-body-2">
            <a:extLst xmlns:a="http://schemas.openxmlformats.org/drawingml/2006/main">
              <a:ext uri="{FF2B5EF4-FFF2-40B4-BE49-F238E27FC236}">
                <a16:creationId xmlns:a16="http://schemas.microsoft.com/office/drawing/2014/main" id="{56D0A829-E449-43E4-AD22-8A0FC05D3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0400" y="3638550"/>
            <a:ext cx="139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Evidencia e inferencia.</a:t>
            </a:r>
          </a:p>
        </p:txBody>
      </p:sp>
      <p:sp>
        <p:nvSpPr>
          <p:cNvPr id="21" name="step-bg-3">
            <a:extLst xmlns:a="http://schemas.openxmlformats.org/drawingml/2006/main">
              <a:ext uri="{FF2B5EF4-FFF2-40B4-BE49-F238E27FC236}">
                <a16:creationId xmlns:a16="http://schemas.microsoft.com/office/drawing/2014/main" id="{BC559B86-6F51-4C9A-A370-8AE3CCB54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095500"/>
            <a:ext cx="1701800" cy="2686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7F6"/>
          </a:solidFill>
          <a:ln xmlns:a="http://schemas.openxmlformats.org/drawingml/2006/main" w="9525">
            <a:solidFill>
              <a:srgbClr val="D6CFE2"/>
            </a:solidFill>
            <a:prstDash val="solid"/>
          </a:ln>
        </p:spPr>
      </p:sp>
      <p:sp>
        <p:nvSpPr>
          <p:cNvPr id="22" name="step-num-3">
            <a:extLst xmlns:a="http://schemas.openxmlformats.org/drawingml/2006/main">
              <a:ext uri="{FF2B5EF4-FFF2-40B4-BE49-F238E27FC236}">
                <a16:creationId xmlns:a16="http://schemas.microsoft.com/office/drawing/2014/main" id="{B6B40DBA-7745-4F1D-9EF3-48D54592B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266950"/>
            <a:ext cx="139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9546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100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2100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3" name="step-title-3">
            <a:extLst xmlns:a="http://schemas.openxmlformats.org/drawingml/2006/main">
              <a:ext uri="{FF2B5EF4-FFF2-40B4-BE49-F238E27FC236}">
                <a16:creationId xmlns:a16="http://schemas.microsoft.com/office/drawing/2014/main" id="{8669C7D7-0C54-4BFC-A388-C3DF5E93E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857500"/>
            <a:ext cx="1397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5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Feedback</a:t>
            </a:r>
          </a:p>
        </p:txBody>
      </p:sp>
      <p:sp>
        <p:nvSpPr>
          <p:cNvPr id="24" name="step-body-3">
            <a:extLst xmlns:a="http://schemas.openxmlformats.org/drawingml/2006/main">
              <a:ext uri="{FF2B5EF4-FFF2-40B4-BE49-F238E27FC236}">
                <a16:creationId xmlns:a16="http://schemas.microsoft.com/office/drawing/2014/main" id="{2EB5E2F3-C977-4D49-B95D-4D93184E2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638550"/>
            <a:ext cx="139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Fortaleza y acción.</a:t>
            </a:r>
          </a:p>
        </p:txBody>
      </p:sp>
      <p:sp>
        <p:nvSpPr>
          <p:cNvPr id="25" name="step-bg-4">
            <a:extLst xmlns:a="http://schemas.openxmlformats.org/drawingml/2006/main">
              <a:ext uri="{FF2B5EF4-FFF2-40B4-BE49-F238E27FC236}">
                <a16:creationId xmlns:a16="http://schemas.microsoft.com/office/drawing/2014/main" id="{C7887FF4-09D8-4178-A9C9-38FDF0B22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2095500"/>
            <a:ext cx="1701800" cy="2686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E8E5"/>
          </a:solidFill>
          <a:ln xmlns:a="http://schemas.openxmlformats.org/drawingml/2006/main" w="9525">
            <a:solidFill>
              <a:srgbClr val="D6CFE2"/>
            </a:solidFill>
            <a:prstDash val="solid"/>
          </a:ln>
        </p:spPr>
      </p:sp>
      <p:sp>
        <p:nvSpPr>
          <p:cNvPr id="26" name="step-num-4">
            <a:extLst xmlns:a="http://schemas.openxmlformats.org/drawingml/2006/main">
              <a:ext uri="{FF2B5EF4-FFF2-40B4-BE49-F238E27FC236}">
                <a16:creationId xmlns:a16="http://schemas.microsoft.com/office/drawing/2014/main" id="{1F36F367-B771-41BC-B8D1-35E764223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8800" y="2266950"/>
            <a:ext cx="139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9546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10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210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7" name="step-title-4">
            <a:extLst xmlns:a="http://schemas.openxmlformats.org/drawingml/2006/main">
              <a:ext uri="{FF2B5EF4-FFF2-40B4-BE49-F238E27FC236}">
                <a16:creationId xmlns:a16="http://schemas.microsoft.com/office/drawing/2014/main" id="{A94E0F1E-89BD-4307-9A28-87F661CFE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8800" y="2857500"/>
            <a:ext cx="1397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5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Ajuste</a:t>
            </a:r>
          </a:p>
        </p:txBody>
      </p:sp>
      <p:sp>
        <p:nvSpPr>
          <p:cNvPr id="28" name="step-body-4">
            <a:extLst xmlns:a="http://schemas.openxmlformats.org/drawingml/2006/main">
              <a:ext uri="{FF2B5EF4-FFF2-40B4-BE49-F238E27FC236}">
                <a16:creationId xmlns:a16="http://schemas.microsoft.com/office/drawing/2014/main" id="{B7BE245D-8952-40EF-B8B1-62F314D1F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8800" y="3638550"/>
            <a:ext cx="139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Cambio docente.</a:t>
            </a:r>
          </a:p>
        </p:txBody>
      </p:sp>
      <p:sp>
        <p:nvSpPr>
          <p:cNvPr id="29" name="step-bg-5">
            <a:extLst xmlns:a="http://schemas.openxmlformats.org/drawingml/2006/main">
              <a:ext uri="{FF2B5EF4-FFF2-40B4-BE49-F238E27FC236}">
                <a16:creationId xmlns:a16="http://schemas.microsoft.com/office/drawing/2014/main" id="{7C4011BC-899F-4237-8A09-DE1C8C549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0600" y="2095500"/>
            <a:ext cx="1701800" cy="2686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5D9"/>
          </a:solidFill>
          <a:ln xmlns:a="http://schemas.openxmlformats.org/drawingml/2006/main" w="9525">
            <a:solidFill>
              <a:srgbClr val="D6CFE2"/>
            </a:solidFill>
            <a:prstDash val="solid"/>
          </a:ln>
        </p:spPr>
      </p:sp>
      <p:sp>
        <p:nvSpPr>
          <p:cNvPr id="30" name="step-num-5">
            <a:extLst xmlns:a="http://schemas.openxmlformats.org/drawingml/2006/main">
              <a:ext uri="{FF2B5EF4-FFF2-40B4-BE49-F238E27FC236}">
                <a16:creationId xmlns:a16="http://schemas.microsoft.com/office/drawing/2014/main" id="{4A974EED-90F9-48B6-A8E7-DD11DCEDF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3000" y="2266950"/>
            <a:ext cx="139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9546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100" b="1" i="0">
                <a:solidFill>
                  <a:srgbClr val="E1A62F"/>
                </a:solidFill>
                <a:latin typeface="Aptos"/>
                <a:ea typeface="Aptos"/>
                <a:cs typeface="Aptos"/>
              </a:defRPr>
            </a:pPr>
            <a:r>
              <a:rPr sz="2100" b="1" i="0">
                <a:solidFill>
                  <a:srgbClr val="E1A62F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31" name="step-title-5">
            <a:extLst xmlns:a="http://schemas.openxmlformats.org/drawingml/2006/main">
              <a:ext uri="{FF2B5EF4-FFF2-40B4-BE49-F238E27FC236}">
                <a16:creationId xmlns:a16="http://schemas.microsoft.com/office/drawing/2014/main" id="{4C510383-A16C-4E72-B4CB-ECE911A53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3000" y="2857500"/>
            <a:ext cx="1397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5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Nueva evidencia</a:t>
            </a:r>
          </a:p>
        </p:txBody>
      </p:sp>
      <p:sp>
        <p:nvSpPr>
          <p:cNvPr id="32" name="step-body-5">
            <a:extLst xmlns:a="http://schemas.openxmlformats.org/drawingml/2006/main">
              <a:ext uri="{FF2B5EF4-FFF2-40B4-BE49-F238E27FC236}">
                <a16:creationId xmlns:a16="http://schemas.microsoft.com/office/drawing/2014/main" id="{D92E7916-3718-47E9-AD96-E6C51D9FE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3000" y="3638550"/>
            <a:ext cx="139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Comprobar avance.</a:t>
            </a:r>
          </a:p>
        </p:txBody>
      </p:sp>
      <p:sp>
        <p:nvSpPr>
          <p:cNvPr id="33" name="caption">
            <a:extLst xmlns:a="http://schemas.openxmlformats.org/drawingml/2006/main">
              <a:ext uri="{FF2B5EF4-FFF2-40B4-BE49-F238E27FC236}">
                <a16:creationId xmlns:a16="http://schemas.microsoft.com/office/drawing/2014/main" id="{722747C4-D293-4546-A30A-F4F09D7C1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143500"/>
            <a:ext cx="9906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650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La IA puede apoyar el borrador; la persona docente interpreta y decide.</a:t>
            </a:r>
          </a:p>
        </p:txBody>
      </p:sp>
    </p:spTree>
    <p:extLst>
      <p:ext uri="{BB962C8B-B14F-4D97-AF65-F5344CB8AC3E}">
        <p14:creationId xmlns:p14="http://schemas.microsoft.com/office/powerpoint/2010/main" val="122759635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CFB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op-line">
            <a:extLst xmlns:a="http://schemas.openxmlformats.org/drawingml/2006/main">
              <a:ext uri="{FF2B5EF4-FFF2-40B4-BE49-F238E27FC236}">
                <a16:creationId xmlns:a16="http://schemas.microsoft.com/office/drawing/2014/main" id="{5933D0C5-A8B0-4435-BD58-FD42F49F8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1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route">
            <a:extLst xmlns:a="http://schemas.openxmlformats.org/drawingml/2006/main">
              <a:ext uri="{FF2B5EF4-FFF2-40B4-BE49-F238E27FC236}">
                <a16:creationId xmlns:a16="http://schemas.microsoft.com/office/drawing/2014/main" id="{52153F27-3952-4D6F-A6D8-B06F0D406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05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AULA-IA · SESIÓN 4 · PRINCIPAL</a:t>
            </a:r>
          </a:p>
        </p:txBody>
      </p:sp>
      <p:sp>
        <p:nvSpPr>
          <p:cNvPr id="3" name="time">
            <a:extLst xmlns:a="http://schemas.openxmlformats.org/drawingml/2006/main">
              <a:ext uri="{FF2B5EF4-FFF2-40B4-BE49-F238E27FC236}">
                <a16:creationId xmlns:a16="http://schemas.microsoft.com/office/drawing/2014/main" id="{3479E562-E08B-473B-B096-DBD2733D9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47650"/>
            <a:ext cx="2819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050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15–20 min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266E040-B140-4DC3-AACA-D391769EA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62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262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Una afirmación clara también puede exceder la evidencia</a:t>
            </a:r>
          </a:p>
        </p:txBody>
      </p:sp>
      <p:sp>
        <p:nvSpPr>
          <p:cNvPr id="5" name="footer-line">
            <a:extLst xmlns:a="http://schemas.openxmlformats.org/drawingml/2006/main">
              <a:ext uri="{FF2B5EF4-FFF2-40B4-BE49-F238E27FC236}">
                <a16:creationId xmlns:a16="http://schemas.microsoft.com/office/drawing/2014/main" id="{BA6CEC8F-D985-47FE-A2F6-5410C5701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footer">
            <a:extLst xmlns:a="http://schemas.openxmlformats.org/drawingml/2006/main">
              <a:ext uri="{FF2B5EF4-FFF2-40B4-BE49-F238E27FC236}">
                <a16:creationId xmlns:a16="http://schemas.microsoft.com/office/drawing/2014/main" id="{E4DBE32E-00D0-453A-90B4-D3829C21E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Red de Docentes Transdisciplinares · Principal</a:t>
            </a:r>
          </a:p>
        </p:txBody>
      </p:sp>
      <p:sp>
        <p:nvSpPr>
          <p:cNvPr id="7" name="number">
            <a:extLst xmlns:a="http://schemas.openxmlformats.org/drawingml/2006/main">
              <a:ext uri="{FF2B5EF4-FFF2-40B4-BE49-F238E27FC236}">
                <a16:creationId xmlns:a16="http://schemas.microsoft.com/office/drawing/2014/main" id="{2FE3F11A-1738-4861-A4C8-4A2BFA0E1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96050"/>
            <a:ext cx="819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  <p:sp>
        <p:nvSpPr>
          <p:cNvPr id="8" name="level">
            <a:extLst xmlns:a="http://schemas.openxmlformats.org/drawingml/2006/main">
              <a:ext uri="{FF2B5EF4-FFF2-40B4-BE49-F238E27FC236}">
                <a16:creationId xmlns:a16="http://schemas.microsoft.com/office/drawing/2014/main" id="{2A301435-B310-4B3D-BFC3-165D30F4D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5143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65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Demostración común · Historia · evidencia simulada</a:t>
            </a:r>
          </a:p>
        </p:txBody>
      </p:sp>
      <p:sp>
        <p:nvSpPr>
          <p:cNvPr id="9" name="purpose-label">
            <a:extLst xmlns:a="http://schemas.openxmlformats.org/drawingml/2006/main">
              <a:ext uri="{FF2B5EF4-FFF2-40B4-BE49-F238E27FC236}">
                <a16:creationId xmlns:a16="http://schemas.microsoft.com/office/drawing/2014/main" id="{FF875EF5-0B1C-44F3-8C0E-D13892979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1526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050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PROPÓSITO OBSERVABLE</a:t>
            </a:r>
          </a:p>
        </p:txBody>
      </p:sp>
      <p:sp>
        <p:nvSpPr>
          <p:cNvPr id="10" name="purpose">
            <a:extLst xmlns:a="http://schemas.openxmlformats.org/drawingml/2006/main">
              <a:ext uri="{FF2B5EF4-FFF2-40B4-BE49-F238E27FC236}">
                <a16:creationId xmlns:a16="http://schemas.microsoft.com/office/drawing/2014/main" id="{18B0C53B-EFF1-4835-901E-181F1CEF2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514600"/>
            <a:ext cx="4953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650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Comparar dos testimonios y distinguir afirmación sustentada, inferencia y dato faltante.</a:t>
            </a:r>
          </a:p>
        </p:txBody>
      </p:sp>
      <p:sp>
        <p:nvSpPr>
          <p:cNvPr id="11" name="source-label">
            <a:extLst xmlns:a="http://schemas.openxmlformats.org/drawingml/2006/main">
              <a:ext uri="{FF2B5EF4-FFF2-40B4-BE49-F238E27FC236}">
                <a16:creationId xmlns:a16="http://schemas.microsoft.com/office/drawing/2014/main" id="{8E7B793E-2ED8-4F8D-9E31-E41719CC9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050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EVIDENCIA SIMULADA</a:t>
            </a:r>
          </a:p>
        </p:txBody>
      </p:sp>
      <p:sp>
        <p:nvSpPr>
          <p:cNvPr id="12" name="source">
            <a:extLst xmlns:a="http://schemas.openxmlformats.org/drawingml/2006/main">
              <a:ext uri="{FF2B5EF4-FFF2-40B4-BE49-F238E27FC236}">
                <a16:creationId xmlns:a16="http://schemas.microsoft.com/office/drawing/2014/main" id="{0EC16ED7-DADA-4EBA-B6CA-51B81C192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95750"/>
            <a:ext cx="49530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42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42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«Los dos testimonios demuestran que la biblioteca benefició a toda la comunidad porque se llenaba los sábados». </a:t>
            </a:r>
          </a:p>
        </p:txBody>
      </p:sp>
      <p:sp>
        <p:nvSpPr>
          <p:cNvPr id="13" name="output-bg">
            <a:extLst xmlns:a="http://schemas.openxmlformats.org/drawingml/2006/main">
              <a:ext uri="{FF2B5EF4-FFF2-40B4-BE49-F238E27FC236}">
                <a16:creationId xmlns:a16="http://schemas.microsoft.com/office/drawing/2014/main" id="{8EEAE169-B041-4121-99B6-95D40E566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638300"/>
            <a:ext cx="5219700" cy="392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7F6"/>
          </a:solidFill>
          <a:ln xmlns:a="http://schemas.openxmlformats.org/drawingml/2006/main" w="9525">
            <a:solidFill>
              <a:srgbClr val="D6CFE2"/>
            </a:solidFill>
            <a:prstDash val="solid"/>
          </a:ln>
        </p:spPr>
      </p:sp>
      <p:sp>
        <p:nvSpPr>
          <p:cNvPr id="14" name="output-title">
            <a:extLst xmlns:a="http://schemas.openxmlformats.org/drawingml/2006/main">
              <a:ext uri="{FF2B5EF4-FFF2-40B4-BE49-F238E27FC236}">
                <a16:creationId xmlns:a16="http://schemas.microsoft.com/office/drawing/2014/main" id="{DF5F2F9F-CE2D-41C0-858E-A2FE80EE9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1962150"/>
            <a:ext cx="457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8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Problema visible</a:t>
            </a:r>
          </a:p>
        </p:txBody>
      </p:sp>
      <p:sp>
        <p:nvSpPr>
          <p:cNvPr id="15" name="output">
            <a:extLst xmlns:a="http://schemas.openxmlformats.org/drawingml/2006/main">
              <a:ext uri="{FF2B5EF4-FFF2-40B4-BE49-F238E27FC236}">
                <a16:creationId xmlns:a16="http://schemas.microsoft.com/office/drawing/2014/main" id="{FDA7052F-1DF2-4918-B83D-53CA9FF25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743200"/>
            <a:ext cx="4572000" cy="236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«Toda la comunidad» generaliza.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«Se llenaba» agrega un dato ausente.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El segundo testimonio dice que no todas las personas podían asistir.</a:t>
            </a:r>
          </a:p>
        </p:txBody>
      </p:sp>
      <p:sp>
        <p:nvSpPr>
          <p:cNvPr id="16" name="simulated">
            <a:extLst xmlns:a="http://schemas.openxmlformats.org/drawingml/2006/main">
              <a:ext uri="{FF2B5EF4-FFF2-40B4-BE49-F238E27FC236}">
                <a16:creationId xmlns:a16="http://schemas.microsoft.com/office/drawing/2014/main" id="{C86D43C3-8434-4537-BCB8-2ED7A21A8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521970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EJEMPLO SIMULADO AULA-IA</a:t>
            </a:r>
          </a:p>
        </p:txBody>
      </p:sp>
    </p:spTree>
    <p:extLst>
      <p:ext uri="{BB962C8B-B14F-4D97-AF65-F5344CB8AC3E}">
        <p14:creationId xmlns:p14="http://schemas.microsoft.com/office/powerpoint/2010/main" val="53415434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B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op-line">
            <a:extLst xmlns:a="http://schemas.openxmlformats.org/drawingml/2006/main">
              <a:ext uri="{FF2B5EF4-FFF2-40B4-BE49-F238E27FC236}">
                <a16:creationId xmlns:a16="http://schemas.microsoft.com/office/drawing/2014/main" id="{AD97CCC9-1DCC-468F-A2A1-6399E3B76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1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route">
            <a:extLst xmlns:a="http://schemas.openxmlformats.org/drawingml/2006/main">
              <a:ext uri="{FF2B5EF4-FFF2-40B4-BE49-F238E27FC236}">
                <a16:creationId xmlns:a16="http://schemas.microsoft.com/office/drawing/2014/main" id="{DCB963A3-6900-40B1-834F-229E2F3A6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05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AULA-IA · SESIÓN 4 · PRINCIPAL</a:t>
            </a:r>
          </a:p>
        </p:txBody>
      </p:sp>
      <p:sp>
        <p:nvSpPr>
          <p:cNvPr id="3" name="time">
            <a:extLst xmlns:a="http://schemas.openxmlformats.org/drawingml/2006/main">
              <a:ext uri="{FF2B5EF4-FFF2-40B4-BE49-F238E27FC236}">
                <a16:creationId xmlns:a16="http://schemas.microsoft.com/office/drawing/2014/main" id="{D94045B8-AF2B-40E5-A585-317B9E8E6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47650"/>
            <a:ext cx="2819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050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20–24 min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5AC2F4A-4456-40C6-9DE4-1C40426B4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62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262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El prompt deficiente invita a decidir sin criterio</a:t>
            </a:r>
          </a:p>
        </p:txBody>
      </p:sp>
      <p:sp>
        <p:nvSpPr>
          <p:cNvPr id="5" name="source-tag">
            <a:extLst xmlns:a="http://schemas.openxmlformats.org/drawingml/2006/main">
              <a:ext uri="{FF2B5EF4-FFF2-40B4-BE49-F238E27FC236}">
                <a16:creationId xmlns:a16="http://schemas.microsoft.com/office/drawing/2014/main" id="{BE9F1148-C9F7-4B40-A736-1C1ADE605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6143625"/>
            <a:ext cx="4705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Fuente: OpenAI</a:t>
            </a:r>
          </a:p>
        </p:txBody>
      </p:sp>
      <p:sp>
        <p:nvSpPr>
          <p:cNvPr id="6" name="footer-line">
            <a:extLst xmlns:a="http://schemas.openxmlformats.org/drawingml/2006/main">
              <a:ext uri="{FF2B5EF4-FFF2-40B4-BE49-F238E27FC236}">
                <a16:creationId xmlns:a16="http://schemas.microsoft.com/office/drawing/2014/main" id="{CFE7EF79-DDA0-4E99-B6A4-711F86898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782BEF5C-CB0E-4908-A3FF-BC0627031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Red de Docentes Transdisciplinares · Principal</a:t>
            </a:r>
          </a:p>
        </p:txBody>
      </p:sp>
      <p:sp>
        <p:nvSpPr>
          <p:cNvPr id="8" name="number">
            <a:extLst xmlns:a="http://schemas.openxmlformats.org/drawingml/2006/main">
              <a:ext uri="{FF2B5EF4-FFF2-40B4-BE49-F238E27FC236}">
                <a16:creationId xmlns:a16="http://schemas.microsoft.com/office/drawing/2014/main" id="{A21D6A59-E975-43DC-8C69-60C40D06E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96050"/>
            <a:ext cx="819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08</a:t>
            </a:r>
          </a:p>
        </p:txBody>
      </p:sp>
      <p:sp>
        <p:nvSpPr>
          <p:cNvPr id="9" name="left-bg">
            <a:extLst xmlns:a="http://schemas.openxmlformats.org/drawingml/2006/main">
              <a:ext uri="{FF2B5EF4-FFF2-40B4-BE49-F238E27FC236}">
                <a16:creationId xmlns:a16="http://schemas.microsoft.com/office/drawing/2014/main" id="{8E0CAAB1-17AD-4303-8EC3-CE515AFAA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5238750" cy="422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E8E5"/>
          </a:solidFill>
          <a:ln xmlns:a="http://schemas.openxmlformats.org/drawingml/2006/main" w="9525">
            <a:solidFill>
              <a:srgbClr val="D6CFE2"/>
            </a:solidFill>
            <a:prstDash val="solid"/>
          </a:ln>
        </p:spPr>
      </p:sp>
      <p:sp>
        <p:nvSpPr>
          <p:cNvPr id="10" name="right-bg">
            <a:extLst xmlns:a="http://schemas.openxmlformats.org/drawingml/2006/main">
              <a:ext uri="{FF2B5EF4-FFF2-40B4-BE49-F238E27FC236}">
                <a16:creationId xmlns:a16="http://schemas.microsoft.com/office/drawing/2014/main" id="{B955A698-2481-4037-8D82-B387421BC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581150"/>
            <a:ext cx="5391150" cy="422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7F6"/>
          </a:solidFill>
          <a:ln xmlns:a="http://schemas.openxmlformats.org/drawingml/2006/main" w="9525">
            <a:solidFill>
              <a:srgbClr val="D6CFE2"/>
            </a:solidFill>
            <a:prstDash val="solid"/>
          </a:ln>
        </p:spPr>
      </p:sp>
      <p:sp>
        <p:nvSpPr>
          <p:cNvPr id="11" name="left-title">
            <a:extLst xmlns:a="http://schemas.openxmlformats.org/drawingml/2006/main">
              <a:ext uri="{FF2B5EF4-FFF2-40B4-BE49-F238E27FC236}">
                <a16:creationId xmlns:a16="http://schemas.microsoft.com/office/drawing/2014/main" id="{72C7B534-7E9B-4593-B821-E255DC112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847850"/>
            <a:ext cx="4667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8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Petición inicial</a:t>
            </a:r>
          </a:p>
        </p:txBody>
      </p:sp>
      <p:sp>
        <p:nvSpPr>
          <p:cNvPr id="12" name="left-body">
            <a:extLst xmlns:a="http://schemas.openxmlformats.org/drawingml/2006/main">
              <a:ext uri="{FF2B5EF4-FFF2-40B4-BE49-F238E27FC236}">
                <a16:creationId xmlns:a16="http://schemas.microsoft.com/office/drawing/2014/main" id="{D1DCB282-E7A5-4299-B2E5-733ED1961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4667250" cy="272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«Evalúa este trabajo y dime qué calificación merece».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5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No declara propósito, criterios ni límites.</a:t>
            </a:r>
          </a:p>
        </p:txBody>
      </p:sp>
      <p:sp>
        <p:nvSpPr>
          <p:cNvPr id="13" name="right-title">
            <a:extLst xmlns:a="http://schemas.openxmlformats.org/drawingml/2006/main">
              <a:ext uri="{FF2B5EF4-FFF2-40B4-BE49-F238E27FC236}">
                <a16:creationId xmlns:a16="http://schemas.microsoft.com/office/drawing/2014/main" id="{6FDEF41F-E8BC-429C-A664-1D5AC71C3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847850"/>
            <a:ext cx="48196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8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Riesgos</a:t>
            </a:r>
          </a:p>
        </p:txBody>
      </p:sp>
      <p:sp>
        <p:nvSpPr>
          <p:cNvPr id="14" name="right-body">
            <a:extLst xmlns:a="http://schemas.openxmlformats.org/drawingml/2006/main">
              <a:ext uri="{FF2B5EF4-FFF2-40B4-BE49-F238E27FC236}">
                <a16:creationId xmlns:a16="http://schemas.microsoft.com/office/drawing/2014/main" id="{EDC31B11-6D87-4518-8212-3A98A775C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571750"/>
            <a:ext cx="4819650" cy="272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• Inventar razones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5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• Confundir fluidez con logro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5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• Etiquetar a la persona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5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• Delegar una decisión institucional</a:t>
            </a:r>
          </a:p>
        </p:txBody>
      </p:sp>
      <p:sp>
        <p:nvSpPr>
          <p:cNvPr id="15" name="caption">
            <a:extLst xmlns:a="http://schemas.openxmlformats.org/drawingml/2006/main">
              <a:ext uri="{FF2B5EF4-FFF2-40B4-BE49-F238E27FC236}">
                <a16:creationId xmlns:a16="http://schemas.microsoft.com/office/drawing/2014/main" id="{D0EECB48-9150-4761-BDE7-4281D4B0E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448300"/>
            <a:ext cx="933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75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Una respuesta segura comienza por acotar la tarea, no por pedir una nota.</a:t>
            </a:r>
          </a:p>
        </p:txBody>
      </p:sp>
    </p:spTree>
    <p:extLst>
      <p:ext uri="{BB962C8B-B14F-4D97-AF65-F5344CB8AC3E}">
        <p14:creationId xmlns:p14="http://schemas.microsoft.com/office/powerpoint/2010/main" val="13076317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B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top-line">
            <a:extLst xmlns:a="http://schemas.openxmlformats.org/drawingml/2006/main">
              <a:ext uri="{FF2B5EF4-FFF2-40B4-BE49-F238E27FC236}">
                <a16:creationId xmlns:a16="http://schemas.microsoft.com/office/drawing/2014/main" id="{6E2E16F3-8305-4F17-87DD-09CF2C77E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1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route">
            <a:extLst xmlns:a="http://schemas.openxmlformats.org/drawingml/2006/main">
              <a:ext uri="{FF2B5EF4-FFF2-40B4-BE49-F238E27FC236}">
                <a16:creationId xmlns:a16="http://schemas.microsoft.com/office/drawing/2014/main" id="{CA0D55AD-E613-49BE-AC6D-31E4D9CE3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05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AULA-IA · SESIÓN 4 · PRINCIPAL</a:t>
            </a:r>
          </a:p>
        </p:txBody>
      </p:sp>
      <p:sp>
        <p:nvSpPr>
          <p:cNvPr id="3" name="time">
            <a:extLst xmlns:a="http://schemas.openxmlformats.org/drawingml/2006/main">
              <a:ext uri="{FF2B5EF4-FFF2-40B4-BE49-F238E27FC236}">
                <a16:creationId xmlns:a16="http://schemas.microsoft.com/office/drawing/2014/main" id="{58AD171A-82A2-4C9A-ABFA-78D236939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47650"/>
            <a:ext cx="2819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050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24–27 min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4C7145D-7F67-4D83-A122-4F3821E96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62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262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El prompt útil declara límites y formato</a:t>
            </a:r>
          </a:p>
        </p:txBody>
      </p:sp>
      <p:sp>
        <p:nvSpPr>
          <p:cNvPr id="5" name="source-tag">
            <a:extLst xmlns:a="http://schemas.openxmlformats.org/drawingml/2006/main">
              <a:ext uri="{FF2B5EF4-FFF2-40B4-BE49-F238E27FC236}">
                <a16:creationId xmlns:a16="http://schemas.microsoft.com/office/drawing/2014/main" id="{57F74E92-F68B-4946-BAC9-DCB72FE27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6143625"/>
            <a:ext cx="4705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Fuente: OpenAI Academy 2026</a:t>
            </a:r>
          </a:p>
        </p:txBody>
      </p:sp>
      <p:sp>
        <p:nvSpPr>
          <p:cNvPr id="6" name="footer-line">
            <a:extLst xmlns:a="http://schemas.openxmlformats.org/drawingml/2006/main">
              <a:ext uri="{FF2B5EF4-FFF2-40B4-BE49-F238E27FC236}">
                <a16:creationId xmlns:a16="http://schemas.microsoft.com/office/drawing/2014/main" id="{6A0B5AC8-E294-4E93-A8C6-E2B654FE5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310DE3C1-BBE7-4CC7-9FB0-630D3A86B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Red de Docentes Transdisciplinares · Principal</a:t>
            </a:r>
          </a:p>
        </p:txBody>
      </p:sp>
      <p:sp>
        <p:nvSpPr>
          <p:cNvPr id="8" name="number">
            <a:extLst xmlns:a="http://schemas.openxmlformats.org/drawingml/2006/main">
              <a:ext uri="{FF2B5EF4-FFF2-40B4-BE49-F238E27FC236}">
                <a16:creationId xmlns:a16="http://schemas.microsoft.com/office/drawing/2014/main" id="{AC84A0BB-768A-4AD4-81AC-486F6B21D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96050"/>
            <a:ext cx="819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09</a:t>
            </a:r>
          </a:p>
        </p:txBody>
      </p:sp>
      <p:sp>
        <p:nvSpPr>
          <p:cNvPr id="9" name="step-bg-0">
            <a:extLst xmlns:a="http://schemas.openxmlformats.org/drawingml/2006/main">
              <a:ext uri="{FF2B5EF4-FFF2-40B4-BE49-F238E27FC236}">
                <a16:creationId xmlns:a16="http://schemas.microsoft.com/office/drawing/2014/main" id="{3DE1EFA5-E9E3-4C29-821F-256748313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1701800" cy="2686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7F6"/>
          </a:solidFill>
          <a:ln xmlns:a="http://schemas.openxmlformats.org/drawingml/2006/main" w="9525">
            <a:solidFill>
              <a:srgbClr val="D6CFE2"/>
            </a:solidFill>
            <a:prstDash val="solid"/>
          </a:ln>
        </p:spPr>
      </p:sp>
      <p:sp>
        <p:nvSpPr>
          <p:cNvPr id="10" name="step-num-0">
            <a:extLst xmlns:a="http://schemas.openxmlformats.org/drawingml/2006/main">
              <a:ext uri="{FF2B5EF4-FFF2-40B4-BE49-F238E27FC236}">
                <a16:creationId xmlns:a16="http://schemas.microsoft.com/office/drawing/2014/main" id="{F30EE0BD-C598-428F-8F15-9DF384295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66950"/>
            <a:ext cx="139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9546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100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2100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11" name="step-title-0">
            <a:extLst xmlns:a="http://schemas.openxmlformats.org/drawingml/2006/main">
              <a:ext uri="{FF2B5EF4-FFF2-40B4-BE49-F238E27FC236}">
                <a16:creationId xmlns:a16="http://schemas.microsoft.com/office/drawing/2014/main" id="{63CE0AF3-420D-4563-B455-A3058A0A9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857500"/>
            <a:ext cx="1397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5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Contexto</a:t>
            </a:r>
          </a:p>
        </p:txBody>
      </p:sp>
      <p:sp>
        <p:nvSpPr>
          <p:cNvPr id="12" name="step-body-0">
            <a:extLst xmlns:a="http://schemas.openxmlformats.org/drawingml/2006/main">
              <a:ext uri="{FF2B5EF4-FFF2-40B4-BE49-F238E27FC236}">
                <a16:creationId xmlns:a16="http://schemas.microsoft.com/office/drawing/2014/main" id="{D533E220-686E-46F3-8B01-E6F7FAFE3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638550"/>
            <a:ext cx="139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Nivel, asignatura y propósito.</a:t>
            </a:r>
          </a:p>
        </p:txBody>
      </p:sp>
      <p:sp>
        <p:nvSpPr>
          <p:cNvPr id="13" name="step-bg-1">
            <a:extLst xmlns:a="http://schemas.openxmlformats.org/drawingml/2006/main">
              <a:ext uri="{FF2B5EF4-FFF2-40B4-BE49-F238E27FC236}">
                <a16:creationId xmlns:a16="http://schemas.microsoft.com/office/drawing/2014/main" id="{AEF4279C-F6CC-4041-96EB-8EC53C89D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3800" y="2095500"/>
            <a:ext cx="1701800" cy="2686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E8E5"/>
          </a:solidFill>
          <a:ln xmlns:a="http://schemas.openxmlformats.org/drawingml/2006/main" w="9525">
            <a:solidFill>
              <a:srgbClr val="D6CFE2"/>
            </a:solidFill>
            <a:prstDash val="solid"/>
          </a:ln>
        </p:spPr>
      </p:sp>
      <p:sp>
        <p:nvSpPr>
          <p:cNvPr id="14" name="step-num-1">
            <a:extLst xmlns:a="http://schemas.openxmlformats.org/drawingml/2006/main">
              <a:ext uri="{FF2B5EF4-FFF2-40B4-BE49-F238E27FC236}">
                <a16:creationId xmlns:a16="http://schemas.microsoft.com/office/drawing/2014/main" id="{30F032E4-997C-4476-9C00-A355FC4CE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6200" y="2266950"/>
            <a:ext cx="139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9546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10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210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5" name="step-title-1">
            <a:extLst xmlns:a="http://schemas.openxmlformats.org/drawingml/2006/main">
              <a:ext uri="{FF2B5EF4-FFF2-40B4-BE49-F238E27FC236}">
                <a16:creationId xmlns:a16="http://schemas.microsoft.com/office/drawing/2014/main" id="{0230FBA3-ADA6-4B91-A4D2-1CB19F581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6200" y="2857500"/>
            <a:ext cx="1397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5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Evidencia</a:t>
            </a:r>
          </a:p>
        </p:txBody>
      </p:sp>
      <p:sp>
        <p:nvSpPr>
          <p:cNvPr id="16" name="step-body-1">
            <a:extLst xmlns:a="http://schemas.openxmlformats.org/drawingml/2006/main">
              <a:ext uri="{FF2B5EF4-FFF2-40B4-BE49-F238E27FC236}">
                <a16:creationId xmlns:a16="http://schemas.microsoft.com/office/drawing/2014/main" id="{452AEEFD-82B3-4A8B-BA10-64C076443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6200" y="3638550"/>
            <a:ext cx="139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Fragmento pertinente.</a:t>
            </a:r>
          </a:p>
        </p:txBody>
      </p:sp>
      <p:sp>
        <p:nvSpPr>
          <p:cNvPr id="17" name="step-bg-2">
            <a:extLst xmlns:a="http://schemas.openxmlformats.org/drawingml/2006/main">
              <a:ext uri="{FF2B5EF4-FFF2-40B4-BE49-F238E27FC236}">
                <a16:creationId xmlns:a16="http://schemas.microsoft.com/office/drawing/2014/main" id="{BFE8C1FD-CFF3-4C97-8EB5-2B9CB77DE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2095500"/>
            <a:ext cx="1701800" cy="2686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5D9"/>
          </a:solidFill>
          <a:ln xmlns:a="http://schemas.openxmlformats.org/drawingml/2006/main" w="9525">
            <a:solidFill>
              <a:srgbClr val="D6CFE2"/>
            </a:solidFill>
            <a:prstDash val="solid"/>
          </a:ln>
        </p:spPr>
      </p:sp>
      <p:sp>
        <p:nvSpPr>
          <p:cNvPr id="18" name="step-num-2">
            <a:extLst xmlns:a="http://schemas.openxmlformats.org/drawingml/2006/main">
              <a:ext uri="{FF2B5EF4-FFF2-40B4-BE49-F238E27FC236}">
                <a16:creationId xmlns:a16="http://schemas.microsoft.com/office/drawing/2014/main" id="{7D4D4211-D1EE-404B-9436-FD943B92C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0400" y="2266950"/>
            <a:ext cx="139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9546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100" b="1" i="0">
                <a:solidFill>
                  <a:srgbClr val="E1A62F"/>
                </a:solidFill>
                <a:latin typeface="Aptos"/>
                <a:ea typeface="Aptos"/>
                <a:cs typeface="Aptos"/>
              </a:defRPr>
            </a:pPr>
            <a:r>
              <a:rPr sz="2100" b="1" i="0">
                <a:solidFill>
                  <a:srgbClr val="E1A62F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9" name="step-title-2">
            <a:extLst xmlns:a="http://schemas.openxmlformats.org/drawingml/2006/main">
              <a:ext uri="{FF2B5EF4-FFF2-40B4-BE49-F238E27FC236}">
                <a16:creationId xmlns:a16="http://schemas.microsoft.com/office/drawing/2014/main" id="{823CC0BB-12E5-46E0-9B61-3F0EAE179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0400" y="2857500"/>
            <a:ext cx="1397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5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Criterios</a:t>
            </a:r>
          </a:p>
        </p:txBody>
      </p:sp>
      <p:sp>
        <p:nvSpPr>
          <p:cNvPr id="20" name="step-body-2">
            <a:extLst xmlns:a="http://schemas.openxmlformats.org/drawingml/2006/main">
              <a:ext uri="{FF2B5EF4-FFF2-40B4-BE49-F238E27FC236}">
                <a16:creationId xmlns:a16="http://schemas.microsoft.com/office/drawing/2014/main" id="{6AD6CC9E-6E1F-4133-A2D0-84347913B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0400" y="3638550"/>
            <a:ext cx="139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Rasgos observables.</a:t>
            </a:r>
          </a:p>
        </p:txBody>
      </p:sp>
      <p:sp>
        <p:nvSpPr>
          <p:cNvPr id="21" name="step-bg-3">
            <a:extLst xmlns:a="http://schemas.openxmlformats.org/drawingml/2006/main">
              <a:ext uri="{FF2B5EF4-FFF2-40B4-BE49-F238E27FC236}">
                <a16:creationId xmlns:a16="http://schemas.microsoft.com/office/drawing/2014/main" id="{2BA44C6D-0A73-4333-BC95-589A63095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095500"/>
            <a:ext cx="1701800" cy="2686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7F6"/>
          </a:solidFill>
          <a:ln xmlns:a="http://schemas.openxmlformats.org/drawingml/2006/main" w="9525">
            <a:solidFill>
              <a:srgbClr val="D6CFE2"/>
            </a:solidFill>
            <a:prstDash val="solid"/>
          </a:ln>
        </p:spPr>
      </p:sp>
      <p:sp>
        <p:nvSpPr>
          <p:cNvPr id="22" name="step-num-3">
            <a:extLst xmlns:a="http://schemas.openxmlformats.org/drawingml/2006/main">
              <a:ext uri="{FF2B5EF4-FFF2-40B4-BE49-F238E27FC236}">
                <a16:creationId xmlns:a16="http://schemas.microsoft.com/office/drawing/2014/main" id="{20F595AB-67D5-469C-A9B4-1C914351E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266950"/>
            <a:ext cx="139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9546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100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2100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3" name="step-title-3">
            <a:extLst xmlns:a="http://schemas.openxmlformats.org/drawingml/2006/main">
              <a:ext uri="{FF2B5EF4-FFF2-40B4-BE49-F238E27FC236}">
                <a16:creationId xmlns:a16="http://schemas.microsoft.com/office/drawing/2014/main" id="{E00E8B74-844C-4B5E-BB73-2D1100BE7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857500"/>
            <a:ext cx="1397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5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Encargo</a:t>
            </a:r>
          </a:p>
        </p:txBody>
      </p:sp>
      <p:sp>
        <p:nvSpPr>
          <p:cNvPr id="24" name="step-body-3">
            <a:extLst xmlns:a="http://schemas.openxmlformats.org/drawingml/2006/main">
              <a:ext uri="{FF2B5EF4-FFF2-40B4-BE49-F238E27FC236}">
                <a16:creationId xmlns:a16="http://schemas.microsoft.com/office/drawing/2014/main" id="{836FCF75-AE3B-454A-9888-CA1CEAEC4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638550"/>
            <a:ext cx="139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Evidencia, inferencia y acción.</a:t>
            </a:r>
          </a:p>
        </p:txBody>
      </p:sp>
      <p:sp>
        <p:nvSpPr>
          <p:cNvPr id="25" name="step-bg-4">
            <a:extLst xmlns:a="http://schemas.openxmlformats.org/drawingml/2006/main">
              <a:ext uri="{FF2B5EF4-FFF2-40B4-BE49-F238E27FC236}">
                <a16:creationId xmlns:a16="http://schemas.microsoft.com/office/drawing/2014/main" id="{CC354F23-25D7-4803-9DDB-D2DDBF3B3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2095500"/>
            <a:ext cx="1701800" cy="2686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E8E5"/>
          </a:solidFill>
          <a:ln xmlns:a="http://schemas.openxmlformats.org/drawingml/2006/main" w="9525">
            <a:solidFill>
              <a:srgbClr val="D6CFE2"/>
            </a:solidFill>
            <a:prstDash val="solid"/>
          </a:ln>
        </p:spPr>
      </p:sp>
      <p:sp>
        <p:nvSpPr>
          <p:cNvPr id="26" name="step-num-4">
            <a:extLst xmlns:a="http://schemas.openxmlformats.org/drawingml/2006/main">
              <a:ext uri="{FF2B5EF4-FFF2-40B4-BE49-F238E27FC236}">
                <a16:creationId xmlns:a16="http://schemas.microsoft.com/office/drawing/2014/main" id="{84F8ADC1-E6B2-4AB6-AB96-7C46791DE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8800" y="2266950"/>
            <a:ext cx="139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9546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10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210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7" name="step-title-4">
            <a:extLst xmlns:a="http://schemas.openxmlformats.org/drawingml/2006/main">
              <a:ext uri="{FF2B5EF4-FFF2-40B4-BE49-F238E27FC236}">
                <a16:creationId xmlns:a16="http://schemas.microsoft.com/office/drawing/2014/main" id="{1E4974C0-3FFF-48D0-A9FC-D11D89FC8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8800" y="2857500"/>
            <a:ext cx="1397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5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Límites</a:t>
            </a:r>
          </a:p>
        </p:txBody>
      </p:sp>
      <p:sp>
        <p:nvSpPr>
          <p:cNvPr id="28" name="step-body-4">
            <a:extLst xmlns:a="http://schemas.openxmlformats.org/drawingml/2006/main">
              <a:ext uri="{FF2B5EF4-FFF2-40B4-BE49-F238E27FC236}">
                <a16:creationId xmlns:a16="http://schemas.microsoft.com/office/drawing/2014/main" id="{C7D1D57E-A55F-47CA-9BC0-C01742EC8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8800" y="3638550"/>
            <a:ext cx="139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No inventar ni calificar.</a:t>
            </a:r>
          </a:p>
        </p:txBody>
      </p:sp>
      <p:sp>
        <p:nvSpPr>
          <p:cNvPr id="29" name="step-bg-5">
            <a:extLst xmlns:a="http://schemas.openxmlformats.org/drawingml/2006/main">
              <a:ext uri="{FF2B5EF4-FFF2-40B4-BE49-F238E27FC236}">
                <a16:creationId xmlns:a16="http://schemas.microsoft.com/office/drawing/2014/main" id="{A83F2A00-C5B9-4D6B-805B-DB8E64885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0600" y="2095500"/>
            <a:ext cx="1701800" cy="2686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5D9"/>
          </a:solidFill>
          <a:ln xmlns:a="http://schemas.openxmlformats.org/drawingml/2006/main" w="9525">
            <a:solidFill>
              <a:srgbClr val="D6CFE2"/>
            </a:solidFill>
            <a:prstDash val="solid"/>
          </a:ln>
        </p:spPr>
      </p:sp>
      <p:sp>
        <p:nvSpPr>
          <p:cNvPr id="30" name="step-num-5">
            <a:extLst xmlns:a="http://schemas.openxmlformats.org/drawingml/2006/main">
              <a:ext uri="{FF2B5EF4-FFF2-40B4-BE49-F238E27FC236}">
                <a16:creationId xmlns:a16="http://schemas.microsoft.com/office/drawing/2014/main" id="{33E8ABD2-951F-4F50-B43C-B06A543D0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3000" y="2266950"/>
            <a:ext cx="139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9546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100" b="1" i="0">
                <a:solidFill>
                  <a:srgbClr val="E1A62F"/>
                </a:solidFill>
                <a:latin typeface="Aptos"/>
                <a:ea typeface="Aptos"/>
                <a:cs typeface="Aptos"/>
              </a:defRPr>
            </a:pPr>
            <a:r>
              <a:rPr sz="2100" b="1" i="0">
                <a:solidFill>
                  <a:srgbClr val="E1A62F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31" name="step-title-5">
            <a:extLst xmlns:a="http://schemas.openxmlformats.org/drawingml/2006/main">
              <a:ext uri="{FF2B5EF4-FFF2-40B4-BE49-F238E27FC236}">
                <a16:creationId xmlns:a16="http://schemas.microsoft.com/office/drawing/2014/main" id="{04490374-057C-4F63-87F8-7DB2D8442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3000" y="2857500"/>
            <a:ext cx="1397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5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Formato</a:t>
            </a:r>
          </a:p>
        </p:txBody>
      </p:sp>
      <p:sp>
        <p:nvSpPr>
          <p:cNvPr id="32" name="step-body-5">
            <a:extLst xmlns:a="http://schemas.openxmlformats.org/drawingml/2006/main">
              <a:ext uri="{FF2B5EF4-FFF2-40B4-BE49-F238E27FC236}">
                <a16:creationId xmlns:a16="http://schemas.microsoft.com/office/drawing/2014/main" id="{16FE5D31-B836-4F9A-B665-51F3DCC37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3000" y="3638550"/>
            <a:ext cx="139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Máximo 160 palabras.</a:t>
            </a:r>
          </a:p>
        </p:txBody>
      </p:sp>
      <p:sp>
        <p:nvSpPr>
          <p:cNvPr id="33" name="caption">
            <a:extLst xmlns:a="http://schemas.openxmlformats.org/drawingml/2006/main">
              <a:ext uri="{FF2B5EF4-FFF2-40B4-BE49-F238E27FC236}">
                <a16:creationId xmlns:a16="http://schemas.microsoft.com/office/drawing/2014/main" id="{A5432FD6-E2BB-4ED2-878F-FAB596627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143500"/>
            <a:ext cx="9906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650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Solicita un BORRADOR que revisarás antes de utilizar.</a:t>
            </a:r>
          </a:p>
        </p:txBody>
      </p:sp>
    </p:spTree>
    <p:extLst>
      <p:ext uri="{BB962C8B-B14F-4D97-AF65-F5344CB8AC3E}">
        <p14:creationId xmlns:p14="http://schemas.microsoft.com/office/powerpoint/2010/main" val="141520655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CFB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top-line">
            <a:extLst xmlns:a="http://schemas.openxmlformats.org/drawingml/2006/main">
              <a:ext uri="{FF2B5EF4-FFF2-40B4-BE49-F238E27FC236}">
                <a16:creationId xmlns:a16="http://schemas.microsoft.com/office/drawing/2014/main" id="{5AE9C2DF-4005-43CC-B564-8D431886C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1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route">
            <a:extLst xmlns:a="http://schemas.openxmlformats.org/drawingml/2006/main">
              <a:ext uri="{FF2B5EF4-FFF2-40B4-BE49-F238E27FC236}">
                <a16:creationId xmlns:a16="http://schemas.microsoft.com/office/drawing/2014/main" id="{DEC8DCC8-5B10-4153-A864-596369F7C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05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AULA-IA · SESIÓN 4 · PRINCIPAL</a:t>
            </a:r>
          </a:p>
        </p:txBody>
      </p:sp>
      <p:sp>
        <p:nvSpPr>
          <p:cNvPr id="3" name="time">
            <a:extLst xmlns:a="http://schemas.openxmlformats.org/drawingml/2006/main">
              <a:ext uri="{FF2B5EF4-FFF2-40B4-BE49-F238E27FC236}">
                <a16:creationId xmlns:a16="http://schemas.microsoft.com/office/drawing/2014/main" id="{BFC274D7-F2B8-4170-B366-163BB26E8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47650"/>
            <a:ext cx="2819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050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27–30 min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1766CA0-2CDA-4BFD-A63F-290CD69F6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62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262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La revisión humana decide qué conservar</a:t>
            </a:r>
          </a:p>
        </p:txBody>
      </p:sp>
      <p:sp>
        <p:nvSpPr>
          <p:cNvPr id="5" name="source-tag">
            <a:extLst xmlns:a="http://schemas.openxmlformats.org/drawingml/2006/main">
              <a:ext uri="{FF2B5EF4-FFF2-40B4-BE49-F238E27FC236}">
                <a16:creationId xmlns:a16="http://schemas.microsoft.com/office/drawing/2014/main" id="{984E411E-B2F9-48E5-BD4F-599C5C6D0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6143625"/>
            <a:ext cx="4705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Fuente: OpenAI · CAST 2024</a:t>
            </a:r>
          </a:p>
        </p:txBody>
      </p:sp>
      <p:sp>
        <p:nvSpPr>
          <p:cNvPr id="6" name="footer-line">
            <a:extLst xmlns:a="http://schemas.openxmlformats.org/drawingml/2006/main">
              <a:ext uri="{FF2B5EF4-FFF2-40B4-BE49-F238E27FC236}">
                <a16:creationId xmlns:a16="http://schemas.microsoft.com/office/drawing/2014/main" id="{39FE96BF-3F0C-4DA8-B03D-2ED1C0638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ED50F48E-443C-4887-8852-6CC02C18F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Red de Docentes Transdisciplinares · Principal</a:t>
            </a:r>
          </a:p>
        </p:txBody>
      </p:sp>
      <p:sp>
        <p:nvSpPr>
          <p:cNvPr id="8" name="number">
            <a:extLst xmlns:a="http://schemas.openxmlformats.org/drawingml/2006/main">
              <a:ext uri="{FF2B5EF4-FFF2-40B4-BE49-F238E27FC236}">
                <a16:creationId xmlns:a16="http://schemas.microsoft.com/office/drawing/2014/main" id="{D209AD63-9AD7-47BE-9359-E157ACBAB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96050"/>
            <a:ext cx="819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  <p:sp>
        <p:nvSpPr>
          <p:cNvPr id="9" name="intro">
            <a:extLst xmlns:a="http://schemas.openxmlformats.org/drawingml/2006/main">
              <a:ext uri="{FF2B5EF4-FFF2-40B4-BE49-F238E27FC236}">
                <a16:creationId xmlns:a16="http://schemas.microsoft.com/office/drawing/2014/main" id="{F6026A9C-E936-459D-819F-115F5622A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65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Audita la salida antes de convertirla en retroalimentación:</a:t>
            </a:r>
          </a:p>
        </p:txBody>
      </p:sp>
      <p:sp>
        <p:nvSpPr>
          <p:cNvPr id="10" name="check-0-0">
            <a:extLst xmlns:a="http://schemas.openxmlformats.org/drawingml/2006/main">
              <a:ext uri="{FF2B5EF4-FFF2-40B4-BE49-F238E27FC236}">
                <a16:creationId xmlns:a16="http://schemas.microsoft.com/office/drawing/2014/main" id="{203D92D2-E491-4025-9BFD-EAE09C2E4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32410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9434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2250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2250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✓</a:t>
            </a:r>
          </a:p>
        </p:txBody>
      </p:sp>
      <p:sp>
        <p:nvSpPr>
          <p:cNvPr id="11" name="check-text-0-0">
            <a:extLst xmlns:a="http://schemas.openxmlformats.org/drawingml/2006/main">
              <a:ext uri="{FF2B5EF4-FFF2-40B4-BE49-F238E27FC236}">
                <a16:creationId xmlns:a16="http://schemas.microsoft.com/office/drawing/2014/main" id="{8B597EF4-AF38-4E3B-B723-7B6F8C462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324100"/>
            <a:ext cx="45148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5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Cita evidencia real</a:t>
            </a:r>
          </a:p>
        </p:txBody>
      </p:sp>
      <p:sp>
        <p:nvSpPr>
          <p:cNvPr id="12" name="check-0-1">
            <a:extLst xmlns:a="http://schemas.openxmlformats.org/drawingml/2006/main">
              <a:ext uri="{FF2B5EF4-FFF2-40B4-BE49-F238E27FC236}">
                <a16:creationId xmlns:a16="http://schemas.microsoft.com/office/drawing/2014/main" id="{099E7901-92DB-41EF-8AD7-FE788451C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14325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9434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2250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2250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✓</a:t>
            </a:r>
          </a:p>
        </p:txBody>
      </p:sp>
      <p:sp>
        <p:nvSpPr>
          <p:cNvPr id="13" name="check-text-0-1">
            <a:extLst xmlns:a="http://schemas.openxmlformats.org/drawingml/2006/main">
              <a:ext uri="{FF2B5EF4-FFF2-40B4-BE49-F238E27FC236}">
                <a16:creationId xmlns:a16="http://schemas.microsoft.com/office/drawing/2014/main" id="{E2CFDA2B-A005-4D86-AFCB-F0618EC3B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143250"/>
            <a:ext cx="45148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5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Separa inferencia</a:t>
            </a:r>
          </a:p>
        </p:txBody>
      </p:sp>
      <p:sp>
        <p:nvSpPr>
          <p:cNvPr id="14" name="check-0-2">
            <a:extLst xmlns:a="http://schemas.openxmlformats.org/drawingml/2006/main">
              <a:ext uri="{FF2B5EF4-FFF2-40B4-BE49-F238E27FC236}">
                <a16:creationId xmlns:a16="http://schemas.microsoft.com/office/drawing/2014/main" id="{955E4002-C1CE-4905-B56B-788603938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96240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9434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2250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2250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✓</a:t>
            </a:r>
          </a:p>
        </p:txBody>
      </p:sp>
      <p:sp>
        <p:nvSpPr>
          <p:cNvPr id="15" name="check-text-0-2">
            <a:extLst xmlns:a="http://schemas.openxmlformats.org/drawingml/2006/main">
              <a:ext uri="{FF2B5EF4-FFF2-40B4-BE49-F238E27FC236}">
                <a16:creationId xmlns:a16="http://schemas.microsoft.com/office/drawing/2014/main" id="{304DA0D4-92F9-4E6F-AA82-809729117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62400"/>
            <a:ext cx="45148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5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Declara lo que falta</a:t>
            </a:r>
          </a:p>
        </p:txBody>
      </p:sp>
      <p:sp>
        <p:nvSpPr>
          <p:cNvPr id="16" name="check-1-0">
            <a:extLst xmlns:a="http://schemas.openxmlformats.org/drawingml/2006/main">
              <a:ext uri="{FF2B5EF4-FFF2-40B4-BE49-F238E27FC236}">
                <a16:creationId xmlns:a16="http://schemas.microsoft.com/office/drawing/2014/main" id="{020F0AE8-5A3D-40C4-980E-8511C7DC7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32410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9434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2250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2250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✓</a:t>
            </a:r>
          </a:p>
        </p:txBody>
      </p:sp>
      <p:sp>
        <p:nvSpPr>
          <p:cNvPr id="17" name="check-text-1-0">
            <a:extLst xmlns:a="http://schemas.openxmlformats.org/drawingml/2006/main">
              <a:ext uri="{FF2B5EF4-FFF2-40B4-BE49-F238E27FC236}">
                <a16:creationId xmlns:a16="http://schemas.microsoft.com/office/drawing/2014/main" id="{1B17C001-6096-43F2-A2F2-9AA01E69E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2324100"/>
            <a:ext cx="45148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5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Propone una acción viable</a:t>
            </a:r>
          </a:p>
        </p:txBody>
      </p:sp>
      <p:sp>
        <p:nvSpPr>
          <p:cNvPr id="18" name="check-1-1">
            <a:extLst xmlns:a="http://schemas.openxmlformats.org/drawingml/2006/main">
              <a:ext uri="{FF2B5EF4-FFF2-40B4-BE49-F238E27FC236}">
                <a16:creationId xmlns:a16="http://schemas.microsoft.com/office/drawing/2014/main" id="{7F73A783-ABFF-4E34-898C-F758C5CA1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4325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9434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2250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2250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✓</a:t>
            </a:r>
          </a:p>
        </p:txBody>
      </p:sp>
      <p:sp>
        <p:nvSpPr>
          <p:cNvPr id="19" name="check-text-1-1">
            <a:extLst xmlns:a="http://schemas.openxmlformats.org/drawingml/2006/main">
              <a:ext uri="{FF2B5EF4-FFF2-40B4-BE49-F238E27FC236}">
                <a16:creationId xmlns:a16="http://schemas.microsoft.com/office/drawing/2014/main" id="{8FEC9882-C2D0-4B6E-B660-08F941A8C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43250"/>
            <a:ext cx="45148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5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Evita etiquetas</a:t>
            </a:r>
          </a:p>
        </p:txBody>
      </p:sp>
      <p:sp>
        <p:nvSpPr>
          <p:cNvPr id="20" name="check-1-2">
            <a:extLst xmlns:a="http://schemas.openxmlformats.org/drawingml/2006/main">
              <a:ext uri="{FF2B5EF4-FFF2-40B4-BE49-F238E27FC236}">
                <a16:creationId xmlns:a16="http://schemas.microsoft.com/office/drawing/2014/main" id="{C995370F-5349-4BBC-924D-B7FB542D1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96240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9434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2250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2250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✓</a:t>
            </a:r>
          </a:p>
        </p:txBody>
      </p:sp>
      <p:sp>
        <p:nvSpPr>
          <p:cNvPr id="21" name="check-text-1-2">
            <a:extLst xmlns:a="http://schemas.openxmlformats.org/drawingml/2006/main">
              <a:ext uri="{FF2B5EF4-FFF2-40B4-BE49-F238E27FC236}">
                <a16:creationId xmlns:a16="http://schemas.microsoft.com/office/drawing/2014/main" id="{9CEBF640-EB25-4093-AE68-F5EA4EF8D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962400"/>
            <a:ext cx="45148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5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No asigna calificación</a:t>
            </a:r>
          </a:p>
        </p:txBody>
      </p:sp>
      <p:sp>
        <p:nvSpPr>
          <p:cNvPr id="22" name="caption-bg">
            <a:extLst xmlns:a="http://schemas.openxmlformats.org/drawingml/2006/main">
              <a:ext uri="{FF2B5EF4-FFF2-40B4-BE49-F238E27FC236}">
                <a16:creationId xmlns:a16="http://schemas.microsoft.com/office/drawing/2014/main" id="{79F77B3D-0343-44D5-98AB-0273E929F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467350"/>
            <a:ext cx="93345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5D9"/>
          </a:solidFill>
          <a:ln xmlns:a="http://schemas.openxmlformats.org/drawingml/2006/main" w="9525">
            <a:solidFill>
              <a:srgbClr val="D6CFE2"/>
            </a:solidFill>
            <a:prstDash val="solid"/>
          </a:ln>
        </p:spPr>
      </p:sp>
      <p:sp>
        <p:nvSpPr>
          <p:cNvPr id="23" name="caption">
            <a:extLst xmlns:a="http://schemas.openxmlformats.org/drawingml/2006/main">
              <a:ext uri="{FF2B5EF4-FFF2-40B4-BE49-F238E27FC236}">
                <a16:creationId xmlns:a16="http://schemas.microsoft.com/office/drawing/2014/main" id="{1E215DDF-583E-4742-8166-D4BF23E0A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5600700"/>
            <a:ext cx="8839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350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Conserva, ajusta o retira cada parte con una razón.</a:t>
            </a:r>
          </a:p>
        </p:txBody>
      </p:sp>
    </p:spTree>
    <p:extLst>
      <p:ext uri="{BB962C8B-B14F-4D97-AF65-F5344CB8AC3E}">
        <p14:creationId xmlns:p14="http://schemas.microsoft.com/office/powerpoint/2010/main" val="189505286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CFB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top-line">
            <a:extLst xmlns:a="http://schemas.openxmlformats.org/drawingml/2006/main">
              <a:ext uri="{FF2B5EF4-FFF2-40B4-BE49-F238E27FC236}">
                <a16:creationId xmlns:a16="http://schemas.microsoft.com/office/drawing/2014/main" id="{5517F004-426F-40EA-A50C-F226A31EC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1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route">
            <a:extLst xmlns:a="http://schemas.openxmlformats.org/drawingml/2006/main">
              <a:ext uri="{FF2B5EF4-FFF2-40B4-BE49-F238E27FC236}">
                <a16:creationId xmlns:a16="http://schemas.microsoft.com/office/drawing/2014/main" id="{CE08D095-1952-4932-8408-BDAAD7A00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05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AULA-IA · SESIÓN 4 · PRINCIPAL</a:t>
            </a:r>
          </a:p>
        </p:txBody>
      </p:sp>
      <p:sp>
        <p:nvSpPr>
          <p:cNvPr id="3" name="time">
            <a:extLst xmlns:a="http://schemas.openxmlformats.org/drawingml/2006/main">
              <a:ext uri="{FF2B5EF4-FFF2-40B4-BE49-F238E27FC236}">
                <a16:creationId xmlns:a16="http://schemas.microsoft.com/office/drawing/2014/main" id="{26C1205B-BE72-44FA-8B4C-2FB5831C3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47650"/>
            <a:ext cx="2819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050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30–33 min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454DAC9A-19B1-42DB-9FA0-E34F1A40B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62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262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Elige un nivel y una dificultad opcional</a:t>
            </a:r>
          </a:p>
        </p:txBody>
      </p:sp>
      <p:sp>
        <p:nvSpPr>
          <p:cNvPr id="5" name="footer-line">
            <a:extLst xmlns:a="http://schemas.openxmlformats.org/drawingml/2006/main">
              <a:ext uri="{FF2B5EF4-FFF2-40B4-BE49-F238E27FC236}">
                <a16:creationId xmlns:a16="http://schemas.microsoft.com/office/drawing/2014/main" id="{0D359725-2ACC-43BE-A8D3-5C04EAD53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footer">
            <a:extLst xmlns:a="http://schemas.openxmlformats.org/drawingml/2006/main">
              <a:ext uri="{FF2B5EF4-FFF2-40B4-BE49-F238E27FC236}">
                <a16:creationId xmlns:a16="http://schemas.microsoft.com/office/drawing/2014/main" id="{509D1E3A-A203-438B-81B9-EFB2F6FF5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Red de Docentes Transdisciplinares · Principal</a:t>
            </a:r>
          </a:p>
        </p:txBody>
      </p:sp>
      <p:sp>
        <p:nvSpPr>
          <p:cNvPr id="7" name="number">
            <a:extLst xmlns:a="http://schemas.openxmlformats.org/drawingml/2006/main">
              <a:ext uri="{FF2B5EF4-FFF2-40B4-BE49-F238E27FC236}">
                <a16:creationId xmlns:a16="http://schemas.microsoft.com/office/drawing/2014/main" id="{BB392F4D-3AD8-4FE9-843A-BAAB4658E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96050"/>
            <a:ext cx="819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11</a:t>
            </a:r>
          </a:p>
        </p:txBody>
      </p:sp>
      <p:sp>
        <p:nvSpPr>
          <p:cNvPr id="8" name="item-number-0">
            <a:extLst xmlns:a="http://schemas.openxmlformats.org/drawingml/2006/main">
              <a:ext uri="{FF2B5EF4-FFF2-40B4-BE49-F238E27FC236}">
                <a16:creationId xmlns:a16="http://schemas.microsoft.com/office/drawing/2014/main" id="{C60DB050-2F9C-48CE-BB69-339B030DD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3143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4050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4050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9" name="item-title-0">
            <a:extLst xmlns:a="http://schemas.openxmlformats.org/drawingml/2006/main">
              <a:ext uri="{FF2B5EF4-FFF2-40B4-BE49-F238E27FC236}">
                <a16:creationId xmlns:a16="http://schemas.microsoft.com/office/drawing/2014/main" id="{29A1E5FA-EC8F-4BB1-9094-EE2BDDBAA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33650"/>
            <a:ext cx="3143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8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Básica</a:t>
            </a:r>
          </a:p>
        </p:txBody>
      </p:sp>
      <p:sp>
        <p:nvSpPr>
          <p:cNvPr id="10" name="item-body-0">
            <a:extLst xmlns:a="http://schemas.openxmlformats.org/drawingml/2006/main">
              <a:ext uri="{FF2B5EF4-FFF2-40B4-BE49-F238E27FC236}">
                <a16:creationId xmlns:a16="http://schemas.microsoft.com/office/drawing/2014/main" id="{90FC9520-5748-42B5-A56C-7C8E9686C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95650"/>
            <a:ext cx="314325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Historia · testimonios de una biblioteca comunitaria.</a:t>
            </a:r>
          </a:p>
        </p:txBody>
      </p:sp>
      <p:sp>
        <p:nvSpPr>
          <p:cNvPr id="11" name="divider-0">
            <a:extLst xmlns:a="http://schemas.openxmlformats.org/drawingml/2006/main">
              <a:ext uri="{FF2B5EF4-FFF2-40B4-BE49-F238E27FC236}">
                <a16:creationId xmlns:a16="http://schemas.microsoft.com/office/drawing/2014/main" id="{3C267601-952C-4F7E-A450-01FA5A74F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1790700"/>
            <a:ext cx="19050" cy="3695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item-number-1">
            <a:extLst xmlns:a="http://schemas.openxmlformats.org/drawingml/2006/main">
              <a:ext uri="{FF2B5EF4-FFF2-40B4-BE49-F238E27FC236}">
                <a16:creationId xmlns:a16="http://schemas.microsoft.com/office/drawing/2014/main" id="{DF0BCA9A-1E73-4140-8A99-141D4AA59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1714500"/>
            <a:ext cx="3143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405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405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M</a:t>
            </a:r>
          </a:p>
        </p:txBody>
      </p:sp>
      <p:sp>
        <p:nvSpPr>
          <p:cNvPr id="13" name="item-title-1">
            <a:extLst xmlns:a="http://schemas.openxmlformats.org/drawingml/2006/main">
              <a:ext uri="{FF2B5EF4-FFF2-40B4-BE49-F238E27FC236}">
                <a16:creationId xmlns:a16="http://schemas.microsoft.com/office/drawing/2014/main" id="{917F6931-39B5-43E3-82CC-79A55E27F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533650"/>
            <a:ext cx="3143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8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Media superior</a:t>
            </a:r>
          </a:p>
        </p:txBody>
      </p:sp>
      <p:sp>
        <p:nvSpPr>
          <p:cNvPr id="14" name="item-body-1">
            <a:extLst xmlns:a="http://schemas.openxmlformats.org/drawingml/2006/main">
              <a:ext uri="{FF2B5EF4-FFF2-40B4-BE49-F238E27FC236}">
                <a16:creationId xmlns:a16="http://schemas.microsoft.com/office/drawing/2014/main" id="{E1303754-DE8E-4310-845B-8D1F593BB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295650"/>
            <a:ext cx="314325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Filosofía · argumento sobre uso de IA en tareas.</a:t>
            </a:r>
          </a:p>
        </p:txBody>
      </p:sp>
      <p:sp>
        <p:nvSpPr>
          <p:cNvPr id="15" name="divider-1">
            <a:extLst xmlns:a="http://schemas.openxmlformats.org/drawingml/2006/main">
              <a:ext uri="{FF2B5EF4-FFF2-40B4-BE49-F238E27FC236}">
                <a16:creationId xmlns:a16="http://schemas.microsoft.com/office/drawing/2014/main" id="{AA32C157-8A98-4599-96E2-557541159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1790700"/>
            <a:ext cx="19050" cy="3695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item-number-2">
            <a:extLst xmlns:a="http://schemas.openxmlformats.org/drawingml/2006/main">
              <a:ext uri="{FF2B5EF4-FFF2-40B4-BE49-F238E27FC236}">
                <a16:creationId xmlns:a16="http://schemas.microsoft.com/office/drawing/2014/main" id="{D33E665F-2AE1-4509-BA1D-4C98537FD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1714500"/>
            <a:ext cx="3143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4050" b="1" i="0">
                <a:solidFill>
                  <a:srgbClr val="E1A62F"/>
                </a:solidFill>
                <a:latin typeface="Aptos"/>
                <a:ea typeface="Aptos"/>
                <a:cs typeface="Aptos"/>
              </a:defRPr>
            </a:pPr>
            <a:r>
              <a:rPr sz="4050" b="1" i="0">
                <a:solidFill>
                  <a:srgbClr val="E1A62F"/>
                </a:solidFill>
                <a:latin typeface="Aptos"/>
                <a:ea typeface="Aptos"/>
                <a:cs typeface="Aptos"/>
              </a:rPr>
              <a:t>S</a:t>
            </a:r>
          </a:p>
        </p:txBody>
      </p:sp>
      <p:sp>
        <p:nvSpPr>
          <p:cNvPr id="17" name="item-title-2">
            <a:extLst xmlns:a="http://schemas.openxmlformats.org/drawingml/2006/main">
              <a:ext uri="{FF2B5EF4-FFF2-40B4-BE49-F238E27FC236}">
                <a16:creationId xmlns:a16="http://schemas.microsoft.com/office/drawing/2014/main" id="{01317DF6-FF7B-4539-81D3-BCF7AAF69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533650"/>
            <a:ext cx="3143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8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Superior</a:t>
            </a:r>
          </a:p>
        </p:txBody>
      </p:sp>
      <p:sp>
        <p:nvSpPr>
          <p:cNvPr id="18" name="item-body-2">
            <a:extLst xmlns:a="http://schemas.openxmlformats.org/drawingml/2006/main">
              <a:ext uri="{FF2B5EF4-FFF2-40B4-BE49-F238E27FC236}">
                <a16:creationId xmlns:a16="http://schemas.microsoft.com/office/drawing/2014/main" id="{5ECD58A0-A96A-4655-9FE5-30276F194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295650"/>
            <a:ext cx="314325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Humanidades · evidencia, inferencia y memoria pública.</a:t>
            </a:r>
          </a:p>
        </p:txBody>
      </p:sp>
    </p:spTree>
    <p:extLst>
      <p:ext uri="{BB962C8B-B14F-4D97-AF65-F5344CB8AC3E}">
        <p14:creationId xmlns:p14="http://schemas.microsoft.com/office/powerpoint/2010/main" val="154888984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CFB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top-line">
            <a:extLst xmlns:a="http://schemas.openxmlformats.org/drawingml/2006/main">
              <a:ext uri="{FF2B5EF4-FFF2-40B4-BE49-F238E27FC236}">
                <a16:creationId xmlns:a16="http://schemas.microsoft.com/office/drawing/2014/main" id="{EE1B87DA-51A3-4F63-B1E5-603236441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1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route">
            <a:extLst xmlns:a="http://schemas.openxmlformats.org/drawingml/2006/main">
              <a:ext uri="{FF2B5EF4-FFF2-40B4-BE49-F238E27FC236}">
                <a16:creationId xmlns:a16="http://schemas.microsoft.com/office/drawing/2014/main" id="{70453B39-D2B0-4075-B834-9815A24E2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05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AULA-IA · SESIÓN 4 · PRINCIPAL</a:t>
            </a:r>
          </a:p>
        </p:txBody>
      </p:sp>
      <p:sp>
        <p:nvSpPr>
          <p:cNvPr id="3" name="time">
            <a:extLst xmlns:a="http://schemas.openxmlformats.org/drawingml/2006/main">
              <a:ext uri="{FF2B5EF4-FFF2-40B4-BE49-F238E27FC236}">
                <a16:creationId xmlns:a16="http://schemas.microsoft.com/office/drawing/2014/main" id="{54C577D8-1A71-42CF-915F-D8E8998DE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47650"/>
            <a:ext cx="2819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050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33–36 min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EBF240D1-51AD-45C7-A992-D292460BA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62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262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Una ruta basta: 6, 10 o 15 requisitos</a:t>
            </a:r>
          </a:p>
        </p:txBody>
      </p:sp>
      <p:sp>
        <p:nvSpPr>
          <p:cNvPr id="5" name="source-tag">
            <a:extLst xmlns:a="http://schemas.openxmlformats.org/drawingml/2006/main">
              <a:ext uri="{FF2B5EF4-FFF2-40B4-BE49-F238E27FC236}">
                <a16:creationId xmlns:a16="http://schemas.microsoft.com/office/drawing/2014/main" id="{31D336D7-0F06-4055-AA1A-E46BC1222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6143625"/>
            <a:ext cx="4705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Fuente: UNESCO 2024</a:t>
            </a:r>
          </a:p>
        </p:txBody>
      </p:sp>
      <p:sp>
        <p:nvSpPr>
          <p:cNvPr id="6" name="footer-line">
            <a:extLst xmlns:a="http://schemas.openxmlformats.org/drawingml/2006/main">
              <a:ext uri="{FF2B5EF4-FFF2-40B4-BE49-F238E27FC236}">
                <a16:creationId xmlns:a16="http://schemas.microsoft.com/office/drawing/2014/main" id="{5AB39467-65B5-4B1F-AFA6-586685D24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0F7754A5-2B79-4247-9CC0-A11412F29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Red de Docentes Transdisciplinares · Principal</a:t>
            </a:r>
          </a:p>
        </p:txBody>
      </p:sp>
      <p:sp>
        <p:nvSpPr>
          <p:cNvPr id="8" name="number">
            <a:extLst xmlns:a="http://schemas.openxmlformats.org/drawingml/2006/main">
              <a:ext uri="{FF2B5EF4-FFF2-40B4-BE49-F238E27FC236}">
                <a16:creationId xmlns:a16="http://schemas.microsoft.com/office/drawing/2014/main" id="{B2A062D5-8B65-4FBA-8191-502700F7B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96050"/>
            <a:ext cx="819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12</a:t>
            </a:r>
          </a:p>
        </p:txBody>
      </p:sp>
      <p:sp>
        <p:nvSpPr>
          <p:cNvPr id="9" name="difficulty-bg-0">
            <a:extLst xmlns:a="http://schemas.openxmlformats.org/drawingml/2006/main">
              <a:ext uri="{FF2B5EF4-FFF2-40B4-BE49-F238E27FC236}">
                <a16:creationId xmlns:a16="http://schemas.microsoft.com/office/drawing/2014/main" id="{DB83318B-D540-4E34-A732-63FD822C8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31432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7F6"/>
          </a:solidFill>
          <a:ln xmlns:a="http://schemas.openxmlformats.org/drawingml/2006/main" w="9525">
            <a:solidFill>
              <a:srgbClr val="D6CFE2"/>
            </a:solidFill>
            <a:prstDash val="solid"/>
          </a:ln>
        </p:spPr>
      </p:sp>
      <p:sp>
        <p:nvSpPr>
          <p:cNvPr id="10" name="difficulty-count-0">
            <a:extLst xmlns:a="http://schemas.openxmlformats.org/drawingml/2006/main">
              <a:ext uri="{FF2B5EF4-FFF2-40B4-BE49-F238E27FC236}">
                <a16:creationId xmlns:a16="http://schemas.microsoft.com/office/drawing/2014/main" id="{062F8095-5209-4008-A83E-7DFFE2A1C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905000"/>
            <a:ext cx="26860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5100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5100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6</a:t>
            </a:r>
          </a:p>
        </p:txBody>
      </p:sp>
      <p:sp>
        <p:nvSpPr>
          <p:cNvPr id="11" name="difficulty-title-0">
            <a:extLst xmlns:a="http://schemas.openxmlformats.org/drawingml/2006/main">
              <a:ext uri="{FF2B5EF4-FFF2-40B4-BE49-F238E27FC236}">
                <a16:creationId xmlns:a16="http://schemas.microsoft.com/office/drawing/2014/main" id="{DAA659C3-D098-4689-8498-0C3FC3283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028950"/>
            <a:ext cx="2686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950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950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Básica</a:t>
            </a:r>
          </a:p>
        </p:txBody>
      </p:sp>
      <p:sp>
        <p:nvSpPr>
          <p:cNvPr id="12" name="difficulty-body-0">
            <a:extLst xmlns:a="http://schemas.openxmlformats.org/drawingml/2006/main">
              <a:ext uri="{FF2B5EF4-FFF2-40B4-BE49-F238E27FC236}">
                <a16:creationId xmlns:a16="http://schemas.microsoft.com/office/drawing/2014/main" id="{F8BE7FB5-3592-4689-82BF-529D557FC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714750"/>
            <a:ext cx="26098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35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Propósito, momento, evidencia, dos criterios, prompt acotado y retroalimentación final.</a:t>
            </a:r>
          </a:p>
        </p:txBody>
      </p:sp>
      <p:sp>
        <p:nvSpPr>
          <p:cNvPr id="13" name="difficulty-bg-1">
            <a:extLst xmlns:a="http://schemas.openxmlformats.org/drawingml/2006/main">
              <a:ext uri="{FF2B5EF4-FFF2-40B4-BE49-F238E27FC236}">
                <a16:creationId xmlns:a16="http://schemas.microsoft.com/office/drawing/2014/main" id="{3922BD63-96D7-4FC8-A991-F3B3E854D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1695450"/>
            <a:ext cx="31432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E8E5"/>
          </a:solidFill>
          <a:ln xmlns:a="http://schemas.openxmlformats.org/drawingml/2006/main" w="9525">
            <a:solidFill>
              <a:srgbClr val="D6CFE2"/>
            </a:solidFill>
            <a:prstDash val="solid"/>
          </a:ln>
        </p:spPr>
      </p:sp>
      <p:sp>
        <p:nvSpPr>
          <p:cNvPr id="14" name="difficulty-count-1">
            <a:extLst xmlns:a="http://schemas.openxmlformats.org/drawingml/2006/main">
              <a:ext uri="{FF2B5EF4-FFF2-40B4-BE49-F238E27FC236}">
                <a16:creationId xmlns:a16="http://schemas.microsoft.com/office/drawing/2014/main" id="{92821E0A-CDA7-4BFC-AC5F-48B538049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1905000"/>
            <a:ext cx="26860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510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510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  <p:sp>
        <p:nvSpPr>
          <p:cNvPr id="15" name="difficulty-title-1">
            <a:extLst xmlns:a="http://schemas.openxmlformats.org/drawingml/2006/main">
              <a:ext uri="{FF2B5EF4-FFF2-40B4-BE49-F238E27FC236}">
                <a16:creationId xmlns:a16="http://schemas.microsoft.com/office/drawing/2014/main" id="{C809A700-FAF1-4F98-9337-6EEDDCDBB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3028950"/>
            <a:ext cx="2686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950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950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Intermedia</a:t>
            </a:r>
          </a:p>
        </p:txBody>
      </p:sp>
      <p:sp>
        <p:nvSpPr>
          <p:cNvPr id="16" name="difficulty-body-1">
            <a:extLst xmlns:a="http://schemas.openxmlformats.org/drawingml/2006/main">
              <a:ext uri="{FF2B5EF4-FFF2-40B4-BE49-F238E27FC236}">
                <a16:creationId xmlns:a16="http://schemas.microsoft.com/office/drawing/2014/main" id="{8330EA5B-89C2-4ED0-B11D-79115B3A1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714750"/>
            <a:ext cx="26098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35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Incluye lo básico + evidencia/inferencia, límite, adaptación y ajuste humano justificado.</a:t>
            </a:r>
          </a:p>
        </p:txBody>
      </p:sp>
      <p:sp>
        <p:nvSpPr>
          <p:cNvPr id="17" name="difficulty-bg-2">
            <a:extLst xmlns:a="http://schemas.openxmlformats.org/drawingml/2006/main">
              <a:ext uri="{FF2B5EF4-FFF2-40B4-BE49-F238E27FC236}">
                <a16:creationId xmlns:a16="http://schemas.microsoft.com/office/drawing/2014/main" id="{EE2D375E-B679-484E-96AB-93EC77ACC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1695450"/>
            <a:ext cx="31432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5D9"/>
          </a:solidFill>
          <a:ln xmlns:a="http://schemas.openxmlformats.org/drawingml/2006/main" w="9525">
            <a:solidFill>
              <a:srgbClr val="D6CFE2"/>
            </a:solidFill>
            <a:prstDash val="solid"/>
          </a:ln>
        </p:spPr>
      </p:sp>
      <p:sp>
        <p:nvSpPr>
          <p:cNvPr id="18" name="difficulty-count-2">
            <a:extLst xmlns:a="http://schemas.openxmlformats.org/drawingml/2006/main">
              <a:ext uri="{FF2B5EF4-FFF2-40B4-BE49-F238E27FC236}">
                <a16:creationId xmlns:a16="http://schemas.microsoft.com/office/drawing/2014/main" id="{25E029B2-BC70-4516-8CA5-412A08CC4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1905000"/>
            <a:ext cx="26860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5100" b="1" i="0">
                <a:solidFill>
                  <a:srgbClr val="E1A62F"/>
                </a:solidFill>
                <a:latin typeface="Aptos"/>
                <a:ea typeface="Aptos"/>
                <a:cs typeface="Aptos"/>
              </a:defRPr>
            </a:pPr>
            <a:r>
              <a:rPr sz="5100" b="1" i="0">
                <a:solidFill>
                  <a:srgbClr val="E1A62F"/>
                </a:solidFill>
                <a:latin typeface="Aptos"/>
                <a:ea typeface="Aptos"/>
                <a:cs typeface="Aptos"/>
              </a:rPr>
              <a:t>15</a:t>
            </a:r>
          </a:p>
        </p:txBody>
      </p:sp>
      <p:sp>
        <p:nvSpPr>
          <p:cNvPr id="19" name="difficulty-title-2">
            <a:extLst xmlns:a="http://schemas.openxmlformats.org/drawingml/2006/main">
              <a:ext uri="{FF2B5EF4-FFF2-40B4-BE49-F238E27FC236}">
                <a16:creationId xmlns:a16="http://schemas.microsoft.com/office/drawing/2014/main" id="{0DD6C55B-7D90-4EF6-840F-EE823693B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028950"/>
            <a:ext cx="2686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950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950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Avanzada</a:t>
            </a:r>
          </a:p>
        </p:txBody>
      </p:sp>
      <p:sp>
        <p:nvSpPr>
          <p:cNvPr id="20" name="difficulty-body-2">
            <a:extLst xmlns:a="http://schemas.openxmlformats.org/drawingml/2006/main">
              <a:ext uri="{FF2B5EF4-FFF2-40B4-BE49-F238E27FC236}">
                <a16:creationId xmlns:a16="http://schemas.microsoft.com/office/drawing/2014/main" id="{C7DF4597-C215-4738-A687-C07F1B1FE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714750"/>
            <a:ext cx="26098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35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Incluye lo intermedio + contraste, patrón/excepción, alternativa, riesgo y seguimiento.</a:t>
            </a:r>
          </a:p>
        </p:txBody>
      </p:sp>
      <p:sp>
        <p:nvSpPr>
          <p:cNvPr id="21" name="difficulty-caption">
            <a:extLst xmlns:a="http://schemas.openxmlformats.org/drawingml/2006/main">
              <a:ext uri="{FF2B5EF4-FFF2-40B4-BE49-F238E27FC236}">
                <a16:creationId xmlns:a16="http://schemas.microsoft.com/office/drawing/2014/main" id="{9C1A6D03-419F-40C0-B5B1-B8ACF5EEB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657850"/>
            <a:ext cx="933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350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Elige una sola ruta. Las demás son opciones para avanzar al propio ritmo; no son tres entregas obligatorias.</a:t>
            </a:r>
          </a:p>
        </p:txBody>
      </p:sp>
    </p:spTree>
    <p:extLst>
      <p:ext uri="{BB962C8B-B14F-4D97-AF65-F5344CB8AC3E}">
        <p14:creationId xmlns:p14="http://schemas.microsoft.com/office/powerpoint/2010/main" val="101597468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CFB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top-line">
            <a:extLst xmlns:a="http://schemas.openxmlformats.org/drawingml/2006/main">
              <a:ext uri="{FF2B5EF4-FFF2-40B4-BE49-F238E27FC236}">
                <a16:creationId xmlns:a16="http://schemas.microsoft.com/office/drawing/2014/main" id="{CD412CDD-A4E0-4ADC-99EB-FC19CD507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1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route">
            <a:extLst xmlns:a="http://schemas.openxmlformats.org/drawingml/2006/main">
              <a:ext uri="{FF2B5EF4-FFF2-40B4-BE49-F238E27FC236}">
                <a16:creationId xmlns:a16="http://schemas.microsoft.com/office/drawing/2014/main" id="{A29A5386-03AC-4E49-AEE0-E3A63E46E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05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AULA-IA · SESIÓN 4 · PRINCIPAL</a:t>
            </a:r>
          </a:p>
        </p:txBody>
      </p:sp>
      <p:sp>
        <p:nvSpPr>
          <p:cNvPr id="3" name="time">
            <a:extLst xmlns:a="http://schemas.openxmlformats.org/drawingml/2006/main">
              <a:ext uri="{FF2B5EF4-FFF2-40B4-BE49-F238E27FC236}">
                <a16:creationId xmlns:a16="http://schemas.microsoft.com/office/drawing/2014/main" id="{91BB8D7A-FA4F-4F9E-A523-062DBB9E7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47650"/>
            <a:ext cx="2819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050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30–65 min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B5C1A15E-9273-434E-BAF8-885B5CE1E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62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262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Laboratorio: evidencia, criterio, borrador y ajuste</a:t>
            </a:r>
          </a:p>
        </p:txBody>
      </p:sp>
      <p:sp>
        <p:nvSpPr>
          <p:cNvPr id="5" name="footer-line">
            <a:extLst xmlns:a="http://schemas.openxmlformats.org/drawingml/2006/main">
              <a:ext uri="{FF2B5EF4-FFF2-40B4-BE49-F238E27FC236}">
                <a16:creationId xmlns:a16="http://schemas.microsoft.com/office/drawing/2014/main" id="{EC9D00F0-1441-4284-8FDB-3371264F9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footer">
            <a:extLst xmlns:a="http://schemas.openxmlformats.org/drawingml/2006/main">
              <a:ext uri="{FF2B5EF4-FFF2-40B4-BE49-F238E27FC236}">
                <a16:creationId xmlns:a16="http://schemas.microsoft.com/office/drawing/2014/main" id="{CC881DC3-26CC-4722-8C76-87EE833B8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Red de Docentes Transdisciplinares · Principal</a:t>
            </a:r>
          </a:p>
        </p:txBody>
      </p:sp>
      <p:sp>
        <p:nvSpPr>
          <p:cNvPr id="7" name="number">
            <a:extLst xmlns:a="http://schemas.openxmlformats.org/drawingml/2006/main">
              <a:ext uri="{FF2B5EF4-FFF2-40B4-BE49-F238E27FC236}">
                <a16:creationId xmlns:a16="http://schemas.microsoft.com/office/drawing/2014/main" id="{2B0B4690-4E19-4517-B5E3-806ECCFCA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96050"/>
            <a:ext cx="819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13</a:t>
            </a:r>
          </a:p>
        </p:txBody>
      </p:sp>
      <p:sp>
        <p:nvSpPr>
          <p:cNvPr id="8" name="time-band-0">
            <a:extLst xmlns:a="http://schemas.openxmlformats.org/drawingml/2006/main">
              <a:ext uri="{FF2B5EF4-FFF2-40B4-BE49-F238E27FC236}">
                <a16:creationId xmlns:a16="http://schemas.microsoft.com/office/drawing/2014/main" id="{600B0472-FE1D-4BB6-B044-B511A02A8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71700"/>
            <a:ext cx="1548493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1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time-0">
            <a:extLst xmlns:a="http://schemas.openxmlformats.org/drawingml/2006/main">
              <a:ext uri="{FF2B5EF4-FFF2-40B4-BE49-F238E27FC236}">
                <a16:creationId xmlns:a16="http://schemas.microsoft.com/office/drawing/2014/main" id="{152AE3D7-C1F9-4BF4-B273-654CABE29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286000"/>
            <a:ext cx="141514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30–35</a:t>
            </a:r>
          </a:p>
        </p:txBody>
      </p:sp>
      <p:sp>
        <p:nvSpPr>
          <p:cNvPr id="10" name="time-title-0">
            <a:extLst xmlns:a="http://schemas.openxmlformats.org/drawingml/2006/main">
              <a:ext uri="{FF2B5EF4-FFF2-40B4-BE49-F238E27FC236}">
                <a16:creationId xmlns:a16="http://schemas.microsoft.com/office/drawing/2014/main" id="{E469B73A-4B68-4D11-83C8-BCCCCD614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667000"/>
            <a:ext cx="1415143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Elegir</a:t>
            </a:r>
          </a:p>
        </p:txBody>
      </p:sp>
      <p:sp>
        <p:nvSpPr>
          <p:cNvPr id="11" name="time-body-0">
            <a:extLst xmlns:a="http://schemas.openxmlformats.org/drawingml/2006/main">
              <a:ext uri="{FF2B5EF4-FFF2-40B4-BE49-F238E27FC236}">
                <a16:creationId xmlns:a16="http://schemas.microsoft.com/office/drawing/2014/main" id="{2E259F44-60BA-4C02-816A-498D27F7B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600450"/>
            <a:ext cx="1377043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Nivel, ruta y momento.</a:t>
            </a:r>
          </a:p>
        </p:txBody>
      </p:sp>
      <p:sp>
        <p:nvSpPr>
          <p:cNvPr id="12" name="time-band-1">
            <a:extLst xmlns:a="http://schemas.openxmlformats.org/drawingml/2006/main">
              <a:ext uri="{FF2B5EF4-FFF2-40B4-BE49-F238E27FC236}">
                <a16:creationId xmlns:a16="http://schemas.microsoft.com/office/drawing/2014/main" id="{B8865711-E29C-430A-9018-E6CBDE235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7143" y="2171700"/>
            <a:ext cx="1548493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651A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time-1">
            <a:extLst xmlns:a="http://schemas.openxmlformats.org/drawingml/2006/main">
              <a:ext uri="{FF2B5EF4-FFF2-40B4-BE49-F238E27FC236}">
                <a16:creationId xmlns:a16="http://schemas.microsoft.com/office/drawing/2014/main" id="{7C9D9952-64C8-4B1F-89D4-CBE66571E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3818" y="2286000"/>
            <a:ext cx="141514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35–40</a:t>
            </a:r>
          </a:p>
        </p:txBody>
      </p:sp>
      <p:sp>
        <p:nvSpPr>
          <p:cNvPr id="14" name="time-title-1">
            <a:extLst xmlns:a="http://schemas.openxmlformats.org/drawingml/2006/main">
              <a:ext uri="{FF2B5EF4-FFF2-40B4-BE49-F238E27FC236}">
                <a16:creationId xmlns:a16="http://schemas.microsoft.com/office/drawing/2014/main" id="{EBFB2B8C-B0D9-4BF5-B706-57A5F42B5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3818" y="2667000"/>
            <a:ext cx="1415143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Precisar</a:t>
            </a:r>
          </a:p>
        </p:txBody>
      </p:sp>
      <p:sp>
        <p:nvSpPr>
          <p:cNvPr id="15" name="time-body-1">
            <a:extLst xmlns:a="http://schemas.openxmlformats.org/drawingml/2006/main">
              <a:ext uri="{FF2B5EF4-FFF2-40B4-BE49-F238E27FC236}">
                <a16:creationId xmlns:a16="http://schemas.microsoft.com/office/drawing/2014/main" id="{87A01F02-F256-4A76-B41E-1FE021A82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2393" y="3600450"/>
            <a:ext cx="1377043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Propósito y evidencia.</a:t>
            </a:r>
          </a:p>
        </p:txBody>
      </p:sp>
      <p:sp>
        <p:nvSpPr>
          <p:cNvPr id="16" name="time-band-2">
            <a:extLst xmlns:a="http://schemas.openxmlformats.org/drawingml/2006/main">
              <a:ext uri="{FF2B5EF4-FFF2-40B4-BE49-F238E27FC236}">
                <a16:creationId xmlns:a16="http://schemas.microsoft.com/office/drawing/2014/main" id="{881AE5F2-66B1-4BC7-8B48-358A319BA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4686" y="2171700"/>
            <a:ext cx="1548493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6D6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time-2">
            <a:extLst xmlns:a="http://schemas.openxmlformats.org/drawingml/2006/main">
              <a:ext uri="{FF2B5EF4-FFF2-40B4-BE49-F238E27FC236}">
                <a16:creationId xmlns:a16="http://schemas.microsoft.com/office/drawing/2014/main" id="{B71F21F1-E103-4ED0-9237-46EB77291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1361" y="2286000"/>
            <a:ext cx="141514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40–45</a:t>
            </a:r>
          </a:p>
        </p:txBody>
      </p:sp>
      <p:sp>
        <p:nvSpPr>
          <p:cNvPr id="18" name="time-title-2">
            <a:extLst xmlns:a="http://schemas.openxmlformats.org/drawingml/2006/main">
              <a:ext uri="{FF2B5EF4-FFF2-40B4-BE49-F238E27FC236}">
                <a16:creationId xmlns:a16="http://schemas.microsoft.com/office/drawing/2014/main" id="{2EBBD6C1-FE9A-4660-96B4-DD63EA554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1361" y="2667000"/>
            <a:ext cx="1415143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Criterios</a:t>
            </a:r>
          </a:p>
        </p:txBody>
      </p:sp>
      <p:sp>
        <p:nvSpPr>
          <p:cNvPr id="19" name="time-body-2">
            <a:extLst xmlns:a="http://schemas.openxmlformats.org/drawingml/2006/main">
              <a:ext uri="{FF2B5EF4-FFF2-40B4-BE49-F238E27FC236}">
                <a16:creationId xmlns:a16="http://schemas.microsoft.com/office/drawing/2014/main" id="{604AF6C3-B36E-4A92-BC29-0F6DB2BF1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39936" y="3600450"/>
            <a:ext cx="1377043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Dos o más rasgos.</a:t>
            </a:r>
          </a:p>
        </p:txBody>
      </p:sp>
      <p:sp>
        <p:nvSpPr>
          <p:cNvPr id="20" name="time-band-3">
            <a:extLst xmlns:a="http://schemas.openxmlformats.org/drawingml/2006/main">
              <a:ext uri="{FF2B5EF4-FFF2-40B4-BE49-F238E27FC236}">
                <a16:creationId xmlns:a16="http://schemas.microsoft.com/office/drawing/2014/main" id="{7F60F617-7B2E-487C-AF54-09F2FA73D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2229" y="2171700"/>
            <a:ext cx="1548493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time-3">
            <a:extLst xmlns:a="http://schemas.openxmlformats.org/drawingml/2006/main">
              <a:ext uri="{FF2B5EF4-FFF2-40B4-BE49-F238E27FC236}">
                <a16:creationId xmlns:a16="http://schemas.microsoft.com/office/drawing/2014/main" id="{3A515965-BB04-4336-BB46-5511C9FDB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8904" y="2286000"/>
            <a:ext cx="141514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45–52</a:t>
            </a:r>
          </a:p>
        </p:txBody>
      </p:sp>
      <p:sp>
        <p:nvSpPr>
          <p:cNvPr id="22" name="time-title-3">
            <a:extLst xmlns:a="http://schemas.openxmlformats.org/drawingml/2006/main">
              <a:ext uri="{FF2B5EF4-FFF2-40B4-BE49-F238E27FC236}">
                <a16:creationId xmlns:a16="http://schemas.microsoft.com/office/drawing/2014/main" id="{A33714CD-1E4D-4CCC-9884-47F840368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8904" y="2667000"/>
            <a:ext cx="1415143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Prompt</a:t>
            </a:r>
          </a:p>
        </p:txBody>
      </p:sp>
      <p:sp>
        <p:nvSpPr>
          <p:cNvPr id="23" name="time-body-3">
            <a:extLst xmlns:a="http://schemas.openxmlformats.org/drawingml/2006/main">
              <a:ext uri="{FF2B5EF4-FFF2-40B4-BE49-F238E27FC236}">
                <a16:creationId xmlns:a16="http://schemas.microsoft.com/office/drawing/2014/main" id="{0C58BE09-850E-484D-98A7-7F8A5D085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7479" y="3600450"/>
            <a:ext cx="1377043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Contexto y límites.</a:t>
            </a:r>
          </a:p>
        </p:txBody>
      </p:sp>
      <p:sp>
        <p:nvSpPr>
          <p:cNvPr id="24" name="time-band-4">
            <a:extLst xmlns:a="http://schemas.openxmlformats.org/drawingml/2006/main">
              <a:ext uri="{FF2B5EF4-FFF2-40B4-BE49-F238E27FC236}">
                <a16:creationId xmlns:a16="http://schemas.microsoft.com/office/drawing/2014/main" id="{B8C6BD17-DB1F-4C89-8654-608919F96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9771" y="2171700"/>
            <a:ext cx="1548493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1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time-4">
            <a:extLst xmlns:a="http://schemas.openxmlformats.org/drawingml/2006/main">
              <a:ext uri="{FF2B5EF4-FFF2-40B4-BE49-F238E27FC236}">
                <a16:creationId xmlns:a16="http://schemas.microsoft.com/office/drawing/2014/main" id="{D6DBD94A-AEA6-47BA-A737-E8CE2CB79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6446" y="2286000"/>
            <a:ext cx="141514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52–57</a:t>
            </a:r>
          </a:p>
        </p:txBody>
      </p:sp>
      <p:sp>
        <p:nvSpPr>
          <p:cNvPr id="26" name="time-title-4">
            <a:extLst xmlns:a="http://schemas.openxmlformats.org/drawingml/2006/main">
              <a:ext uri="{FF2B5EF4-FFF2-40B4-BE49-F238E27FC236}">
                <a16:creationId xmlns:a16="http://schemas.microsoft.com/office/drawing/2014/main" id="{5DE823E1-0D89-4E7C-80EE-B8D61A8FC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6446" y="2667000"/>
            <a:ext cx="1415143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Borrador</a:t>
            </a:r>
          </a:p>
        </p:txBody>
      </p:sp>
      <p:sp>
        <p:nvSpPr>
          <p:cNvPr id="27" name="time-body-4">
            <a:extLst xmlns:a="http://schemas.openxmlformats.org/drawingml/2006/main">
              <a:ext uri="{FF2B5EF4-FFF2-40B4-BE49-F238E27FC236}">
                <a16:creationId xmlns:a16="http://schemas.microsoft.com/office/drawing/2014/main" id="{063DD3B0-70F9-4CBD-AFDD-0AC4249BA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5021" y="3600450"/>
            <a:ext cx="1377043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Ejecuta o abre muestra.</a:t>
            </a:r>
          </a:p>
        </p:txBody>
      </p:sp>
      <p:sp>
        <p:nvSpPr>
          <p:cNvPr id="28" name="time-band-5">
            <a:extLst xmlns:a="http://schemas.openxmlformats.org/drawingml/2006/main">
              <a:ext uri="{FF2B5EF4-FFF2-40B4-BE49-F238E27FC236}">
                <a16:creationId xmlns:a16="http://schemas.microsoft.com/office/drawing/2014/main" id="{EAEC2F53-6EBA-428C-BC9E-5C9B7B633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7314" y="2171700"/>
            <a:ext cx="1548493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651A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time-5">
            <a:extLst xmlns:a="http://schemas.openxmlformats.org/drawingml/2006/main">
              <a:ext uri="{FF2B5EF4-FFF2-40B4-BE49-F238E27FC236}">
                <a16:creationId xmlns:a16="http://schemas.microsoft.com/office/drawing/2014/main" id="{3B011EBF-3DCF-44C5-A085-085EF50B5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3989" y="2286000"/>
            <a:ext cx="141514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57–62</a:t>
            </a:r>
          </a:p>
        </p:txBody>
      </p:sp>
      <p:sp>
        <p:nvSpPr>
          <p:cNvPr id="30" name="time-title-5">
            <a:extLst xmlns:a="http://schemas.openxmlformats.org/drawingml/2006/main">
              <a:ext uri="{FF2B5EF4-FFF2-40B4-BE49-F238E27FC236}">
                <a16:creationId xmlns:a16="http://schemas.microsoft.com/office/drawing/2014/main" id="{58E8C3EC-AFB9-4EF6-99E9-77FF1F5B0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3989" y="2667000"/>
            <a:ext cx="1415143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Revisar</a:t>
            </a:r>
          </a:p>
        </p:txBody>
      </p:sp>
      <p:sp>
        <p:nvSpPr>
          <p:cNvPr id="31" name="time-body-5">
            <a:extLst xmlns:a="http://schemas.openxmlformats.org/drawingml/2006/main">
              <a:ext uri="{FF2B5EF4-FFF2-40B4-BE49-F238E27FC236}">
                <a16:creationId xmlns:a16="http://schemas.microsoft.com/office/drawing/2014/main" id="{E22C6D3B-F258-4B6D-A2C9-36FDB027D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2564" y="3600450"/>
            <a:ext cx="1377043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Conservar, ajustar, retirar.</a:t>
            </a:r>
          </a:p>
        </p:txBody>
      </p:sp>
      <p:sp>
        <p:nvSpPr>
          <p:cNvPr id="32" name="time-band-6">
            <a:extLst xmlns:a="http://schemas.openxmlformats.org/drawingml/2006/main">
              <a:ext uri="{FF2B5EF4-FFF2-40B4-BE49-F238E27FC236}">
                <a16:creationId xmlns:a16="http://schemas.microsoft.com/office/drawing/2014/main" id="{06EF2168-F1B4-483D-927E-A8DFFD67E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14857" y="2171700"/>
            <a:ext cx="1548493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6D6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time-6">
            <a:extLst xmlns:a="http://schemas.openxmlformats.org/drawingml/2006/main">
              <a:ext uri="{FF2B5EF4-FFF2-40B4-BE49-F238E27FC236}">
                <a16:creationId xmlns:a16="http://schemas.microsoft.com/office/drawing/2014/main" id="{204559E0-0D4F-49CD-8BDD-AA8945A04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1532" y="2286000"/>
            <a:ext cx="141514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62–65</a:t>
            </a:r>
          </a:p>
        </p:txBody>
      </p:sp>
      <p:sp>
        <p:nvSpPr>
          <p:cNvPr id="34" name="time-title-6">
            <a:extLst xmlns:a="http://schemas.openxmlformats.org/drawingml/2006/main">
              <a:ext uri="{FF2B5EF4-FFF2-40B4-BE49-F238E27FC236}">
                <a16:creationId xmlns:a16="http://schemas.microsoft.com/office/drawing/2014/main" id="{36D97B89-4E3D-4A7E-B056-DDCC84175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1532" y="2667000"/>
            <a:ext cx="1415143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Cerrar</a:t>
            </a:r>
          </a:p>
        </p:txBody>
      </p:sp>
      <p:sp>
        <p:nvSpPr>
          <p:cNvPr id="35" name="time-body-6">
            <a:extLst xmlns:a="http://schemas.openxmlformats.org/drawingml/2006/main">
              <a:ext uri="{FF2B5EF4-FFF2-40B4-BE49-F238E27FC236}">
                <a16:creationId xmlns:a16="http://schemas.microsoft.com/office/drawing/2014/main" id="{8F721C68-4659-4D72-96C0-FA7316342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10107" y="3600450"/>
            <a:ext cx="1377043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Versión final docente.</a:t>
            </a:r>
          </a:p>
        </p:txBody>
      </p:sp>
      <p:sp>
        <p:nvSpPr>
          <p:cNvPr id="36" name="timeline-caption">
            <a:extLst xmlns:a="http://schemas.openxmlformats.org/drawingml/2006/main">
              <a:ext uri="{FF2B5EF4-FFF2-40B4-BE49-F238E27FC236}">
                <a16:creationId xmlns:a16="http://schemas.microsoft.com/office/drawing/2014/main" id="{32A28697-364E-4993-B931-69D7F2329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219700"/>
            <a:ext cx="102489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5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Contingencia: si la IA falla, usa la respuesta de muestra; si NotebookLM no está disponible, omite el contraste opcional.</a:t>
            </a:r>
          </a:p>
        </p:txBody>
      </p:sp>
    </p:spTree>
    <p:extLst>
      <p:ext uri="{BB962C8B-B14F-4D97-AF65-F5344CB8AC3E}">
        <p14:creationId xmlns:p14="http://schemas.microsoft.com/office/powerpoint/2010/main" val="122919765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CFB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op-line">
            <a:extLst xmlns:a="http://schemas.openxmlformats.org/drawingml/2006/main">
              <a:ext uri="{FF2B5EF4-FFF2-40B4-BE49-F238E27FC236}">
                <a16:creationId xmlns:a16="http://schemas.microsoft.com/office/drawing/2014/main" id="{B9A95451-72B0-4EAE-8AF3-7B9E15715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1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route">
            <a:extLst xmlns:a="http://schemas.openxmlformats.org/drawingml/2006/main">
              <a:ext uri="{FF2B5EF4-FFF2-40B4-BE49-F238E27FC236}">
                <a16:creationId xmlns:a16="http://schemas.microsoft.com/office/drawing/2014/main" id="{E91ED56D-4284-4B25-A1C5-21F71DD40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05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AULA-IA · SESIÓN 4 · PRINCIPAL</a:t>
            </a:r>
          </a:p>
        </p:txBody>
      </p:sp>
      <p:sp>
        <p:nvSpPr>
          <p:cNvPr id="3" name="time">
            <a:extLst xmlns:a="http://schemas.openxmlformats.org/drawingml/2006/main">
              <a:ext uri="{FF2B5EF4-FFF2-40B4-BE49-F238E27FC236}">
                <a16:creationId xmlns:a16="http://schemas.microsoft.com/office/drawing/2014/main" id="{09CCA871-363B-42A9-BC89-D9F8035E6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47650"/>
            <a:ext cx="2819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050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Ruta opcional del laboratorio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A66D770-E9FB-430D-8DE0-CA3F55EA0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62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262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Historia: corrige una generalización</a:t>
            </a:r>
          </a:p>
        </p:txBody>
      </p:sp>
      <p:sp>
        <p:nvSpPr>
          <p:cNvPr id="5" name="footer-line">
            <a:extLst xmlns:a="http://schemas.openxmlformats.org/drawingml/2006/main">
              <a:ext uri="{FF2B5EF4-FFF2-40B4-BE49-F238E27FC236}">
                <a16:creationId xmlns:a16="http://schemas.microsoft.com/office/drawing/2014/main" id="{EAC74E33-5EDE-4FED-8053-B93ED7B2A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footer">
            <a:extLst xmlns:a="http://schemas.openxmlformats.org/drawingml/2006/main">
              <a:ext uri="{FF2B5EF4-FFF2-40B4-BE49-F238E27FC236}">
                <a16:creationId xmlns:a16="http://schemas.microsoft.com/office/drawing/2014/main" id="{086CDA65-CB75-4457-9EAB-AF7FB18A8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Red de Docentes Transdisciplinares · Principal</a:t>
            </a:r>
          </a:p>
        </p:txBody>
      </p:sp>
      <p:sp>
        <p:nvSpPr>
          <p:cNvPr id="7" name="number">
            <a:extLst xmlns:a="http://schemas.openxmlformats.org/drawingml/2006/main">
              <a:ext uri="{FF2B5EF4-FFF2-40B4-BE49-F238E27FC236}">
                <a16:creationId xmlns:a16="http://schemas.microsoft.com/office/drawing/2014/main" id="{79246137-3722-47B9-838C-C2195592B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96050"/>
            <a:ext cx="819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14</a:t>
            </a:r>
          </a:p>
        </p:txBody>
      </p:sp>
      <p:sp>
        <p:nvSpPr>
          <p:cNvPr id="8" name="level">
            <a:extLst xmlns:a="http://schemas.openxmlformats.org/drawingml/2006/main">
              <a:ext uri="{FF2B5EF4-FFF2-40B4-BE49-F238E27FC236}">
                <a16:creationId xmlns:a16="http://schemas.microsoft.com/office/drawing/2014/main" id="{F7438A99-FF0E-42E1-A29C-6C59FEBA6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5143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65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Educación básica · Historia</a:t>
            </a:r>
          </a:p>
        </p:txBody>
      </p:sp>
      <p:sp>
        <p:nvSpPr>
          <p:cNvPr id="9" name="purpose-label">
            <a:extLst xmlns:a="http://schemas.openxmlformats.org/drawingml/2006/main">
              <a:ext uri="{FF2B5EF4-FFF2-40B4-BE49-F238E27FC236}">
                <a16:creationId xmlns:a16="http://schemas.microsoft.com/office/drawing/2014/main" id="{7B2F4E16-BD08-4A15-AAEC-ECA0A13A7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1526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050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PROPÓSITO OBSERVABLE</a:t>
            </a:r>
          </a:p>
        </p:txBody>
      </p:sp>
      <p:sp>
        <p:nvSpPr>
          <p:cNvPr id="10" name="purpose">
            <a:extLst xmlns:a="http://schemas.openxmlformats.org/drawingml/2006/main">
              <a:ext uri="{FF2B5EF4-FFF2-40B4-BE49-F238E27FC236}">
                <a16:creationId xmlns:a16="http://schemas.microsoft.com/office/drawing/2014/main" id="{B93FBC28-B67C-4F05-9A2C-8D1B4E0FE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514600"/>
            <a:ext cx="4953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650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Comparar testimonios; reconocer coincidencia, diferencia y pregunta pendiente.</a:t>
            </a:r>
          </a:p>
        </p:txBody>
      </p:sp>
      <p:sp>
        <p:nvSpPr>
          <p:cNvPr id="11" name="source-label">
            <a:extLst xmlns:a="http://schemas.openxmlformats.org/drawingml/2006/main">
              <a:ext uri="{FF2B5EF4-FFF2-40B4-BE49-F238E27FC236}">
                <a16:creationId xmlns:a16="http://schemas.microsoft.com/office/drawing/2014/main" id="{5164D90F-D863-4273-89AE-18C93FA38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050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EVIDENCIA SIMULADA</a:t>
            </a:r>
          </a:p>
        </p:txBody>
      </p:sp>
      <p:sp>
        <p:nvSpPr>
          <p:cNvPr id="12" name="source">
            <a:extLst xmlns:a="http://schemas.openxmlformats.org/drawingml/2006/main">
              <a:ext uri="{FF2B5EF4-FFF2-40B4-BE49-F238E27FC236}">
                <a16:creationId xmlns:a16="http://schemas.microsoft.com/office/drawing/2014/main" id="{B8F14FF0-8CB3-40CD-8106-895094384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95750"/>
            <a:ext cx="49530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42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42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El estudiante afirma que la biblioteca benefició a toda la comunidad y que se llenaba los sábados.</a:t>
            </a:r>
          </a:p>
        </p:txBody>
      </p:sp>
      <p:sp>
        <p:nvSpPr>
          <p:cNvPr id="13" name="output-bg">
            <a:extLst xmlns:a="http://schemas.openxmlformats.org/drawingml/2006/main">
              <a:ext uri="{FF2B5EF4-FFF2-40B4-BE49-F238E27FC236}">
                <a16:creationId xmlns:a16="http://schemas.microsoft.com/office/drawing/2014/main" id="{FF9245C3-E23B-49C5-98F0-D64B7B809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638300"/>
            <a:ext cx="5219700" cy="392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7F6"/>
          </a:solidFill>
          <a:ln xmlns:a="http://schemas.openxmlformats.org/drawingml/2006/main" w="9525">
            <a:solidFill>
              <a:srgbClr val="D6CFE2"/>
            </a:solidFill>
            <a:prstDash val="solid"/>
          </a:ln>
        </p:spPr>
      </p:sp>
      <p:sp>
        <p:nvSpPr>
          <p:cNvPr id="14" name="output-title">
            <a:extLst xmlns:a="http://schemas.openxmlformats.org/drawingml/2006/main">
              <a:ext uri="{FF2B5EF4-FFF2-40B4-BE49-F238E27FC236}">
                <a16:creationId xmlns:a16="http://schemas.microsoft.com/office/drawing/2014/main" id="{BECCA82E-A93C-4E0F-9D15-991AF79DD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1962150"/>
            <a:ext cx="457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8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Siguiente paso orientativo</a:t>
            </a:r>
          </a:p>
        </p:txBody>
      </p:sp>
      <p:sp>
        <p:nvSpPr>
          <p:cNvPr id="15" name="output">
            <a:extLst xmlns:a="http://schemas.openxmlformats.org/drawingml/2006/main">
              <a:ext uri="{FF2B5EF4-FFF2-40B4-BE49-F238E27FC236}">
                <a16:creationId xmlns:a16="http://schemas.microsoft.com/office/drawing/2014/main" id="{867E609D-2291-42B9-9AA0-914B21260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743200"/>
            <a:ext cx="4572000" cy="236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Marca una coincidencia y una diferencia. Retira los datos ausentes. Formula una pregunta que otra fuente tendría que responder.</a:t>
            </a:r>
          </a:p>
        </p:txBody>
      </p:sp>
      <p:sp>
        <p:nvSpPr>
          <p:cNvPr id="16" name="simulated">
            <a:extLst xmlns:a="http://schemas.openxmlformats.org/drawingml/2006/main">
              <a:ext uri="{FF2B5EF4-FFF2-40B4-BE49-F238E27FC236}">
                <a16:creationId xmlns:a16="http://schemas.microsoft.com/office/drawing/2014/main" id="{48C977A5-2C45-46A1-BD39-FB07C2C4B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521970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EJEMPLO SIMULADO AULA-IA</a:t>
            </a:r>
          </a:p>
        </p:txBody>
      </p:sp>
    </p:spTree>
    <p:extLst>
      <p:ext uri="{BB962C8B-B14F-4D97-AF65-F5344CB8AC3E}">
        <p14:creationId xmlns:p14="http://schemas.microsoft.com/office/powerpoint/2010/main" val="91653799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CFB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op-line">
            <a:extLst xmlns:a="http://schemas.openxmlformats.org/drawingml/2006/main">
              <a:ext uri="{FF2B5EF4-FFF2-40B4-BE49-F238E27FC236}">
                <a16:creationId xmlns:a16="http://schemas.microsoft.com/office/drawing/2014/main" id="{2E5C70B5-E89A-4AF4-A37E-A7113CC38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1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route">
            <a:extLst xmlns:a="http://schemas.openxmlformats.org/drawingml/2006/main">
              <a:ext uri="{FF2B5EF4-FFF2-40B4-BE49-F238E27FC236}">
                <a16:creationId xmlns:a16="http://schemas.microsoft.com/office/drawing/2014/main" id="{F9876C49-50BF-46B9-A5D2-3AEF287D6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05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AULA-IA · SESIÓN 4 · PRINCIPAL</a:t>
            </a:r>
          </a:p>
        </p:txBody>
      </p:sp>
      <p:sp>
        <p:nvSpPr>
          <p:cNvPr id="3" name="time">
            <a:extLst xmlns:a="http://schemas.openxmlformats.org/drawingml/2006/main">
              <a:ext uri="{FF2B5EF4-FFF2-40B4-BE49-F238E27FC236}">
                <a16:creationId xmlns:a16="http://schemas.microsoft.com/office/drawing/2014/main" id="{C0942519-C629-408B-8F74-AEFC954AA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47650"/>
            <a:ext cx="2819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050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Ruta opcional del laboratorio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E38E11EA-F900-47C3-9169-E9F14BB44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62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262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Filosofía: matiza una conclusión absoluta</a:t>
            </a:r>
          </a:p>
        </p:txBody>
      </p:sp>
      <p:sp>
        <p:nvSpPr>
          <p:cNvPr id="5" name="footer-line">
            <a:extLst xmlns:a="http://schemas.openxmlformats.org/drawingml/2006/main">
              <a:ext uri="{FF2B5EF4-FFF2-40B4-BE49-F238E27FC236}">
                <a16:creationId xmlns:a16="http://schemas.microsoft.com/office/drawing/2014/main" id="{A2636D57-6D2E-459B-8D46-29C6A34A5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footer">
            <a:extLst xmlns:a="http://schemas.openxmlformats.org/drawingml/2006/main">
              <a:ext uri="{FF2B5EF4-FFF2-40B4-BE49-F238E27FC236}">
                <a16:creationId xmlns:a16="http://schemas.microsoft.com/office/drawing/2014/main" id="{BFA48A59-1B1D-4BEF-BC48-163C872DB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Red de Docentes Transdisciplinares · Principal</a:t>
            </a:r>
          </a:p>
        </p:txBody>
      </p:sp>
      <p:sp>
        <p:nvSpPr>
          <p:cNvPr id="7" name="number">
            <a:extLst xmlns:a="http://schemas.openxmlformats.org/drawingml/2006/main">
              <a:ext uri="{FF2B5EF4-FFF2-40B4-BE49-F238E27FC236}">
                <a16:creationId xmlns:a16="http://schemas.microsoft.com/office/drawing/2014/main" id="{C80311A6-B0AA-46C5-92D9-935AA8EC6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96050"/>
            <a:ext cx="819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15</a:t>
            </a:r>
          </a:p>
        </p:txBody>
      </p:sp>
      <p:sp>
        <p:nvSpPr>
          <p:cNvPr id="8" name="level">
            <a:extLst xmlns:a="http://schemas.openxmlformats.org/drawingml/2006/main">
              <a:ext uri="{FF2B5EF4-FFF2-40B4-BE49-F238E27FC236}">
                <a16:creationId xmlns:a16="http://schemas.microsoft.com/office/drawing/2014/main" id="{71DEFDE0-3EE2-4986-8BAF-6FD54BFA0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5143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65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Educación media superior · Filosofía</a:t>
            </a:r>
          </a:p>
        </p:txBody>
      </p:sp>
      <p:sp>
        <p:nvSpPr>
          <p:cNvPr id="9" name="purpose-label">
            <a:extLst xmlns:a="http://schemas.openxmlformats.org/drawingml/2006/main">
              <a:ext uri="{FF2B5EF4-FFF2-40B4-BE49-F238E27FC236}">
                <a16:creationId xmlns:a16="http://schemas.microsoft.com/office/drawing/2014/main" id="{D1AF738D-9B9E-4F2C-A9B6-A82A96EEC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1526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050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PROPÓSITO OBSERVABLE</a:t>
            </a:r>
          </a:p>
        </p:txBody>
      </p:sp>
      <p:sp>
        <p:nvSpPr>
          <p:cNvPr id="10" name="purpose">
            <a:extLst xmlns:a="http://schemas.openxmlformats.org/drawingml/2006/main">
              <a:ext uri="{FF2B5EF4-FFF2-40B4-BE49-F238E27FC236}">
                <a16:creationId xmlns:a16="http://schemas.microsoft.com/office/drawing/2014/main" id="{E568BC4B-E6C7-47D9-A6A1-9A019EC3F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514600"/>
            <a:ext cx="4953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650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Construir tesis, razón, objeción y una conclusión prudente.</a:t>
            </a:r>
          </a:p>
        </p:txBody>
      </p:sp>
      <p:sp>
        <p:nvSpPr>
          <p:cNvPr id="11" name="source-label">
            <a:extLst xmlns:a="http://schemas.openxmlformats.org/drawingml/2006/main">
              <a:ext uri="{FF2B5EF4-FFF2-40B4-BE49-F238E27FC236}">
                <a16:creationId xmlns:a16="http://schemas.microsoft.com/office/drawing/2014/main" id="{A02AB3DB-C796-46F9-A44C-A09C7C510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050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EVIDENCIA SIMULADA</a:t>
            </a:r>
          </a:p>
        </p:txBody>
      </p:sp>
      <p:sp>
        <p:nvSpPr>
          <p:cNvPr id="12" name="source">
            <a:extLst xmlns:a="http://schemas.openxmlformats.org/drawingml/2006/main">
              <a:ext uri="{FF2B5EF4-FFF2-40B4-BE49-F238E27FC236}">
                <a16:creationId xmlns:a16="http://schemas.microsoft.com/office/drawing/2014/main" id="{2A82255B-CE04-456D-BFCE-2E35D613F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95750"/>
            <a:ext cx="49530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42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42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«La escuela debe prohibir la IA porque una herramienta que comete errores siempre perjudica el pensamiento crítico». </a:t>
            </a:r>
          </a:p>
        </p:txBody>
      </p:sp>
      <p:sp>
        <p:nvSpPr>
          <p:cNvPr id="13" name="output-bg">
            <a:extLst xmlns:a="http://schemas.openxmlformats.org/drawingml/2006/main">
              <a:ext uri="{FF2B5EF4-FFF2-40B4-BE49-F238E27FC236}">
                <a16:creationId xmlns:a16="http://schemas.microsoft.com/office/drawing/2014/main" id="{75D250E1-A15C-426B-AF06-94515EE3C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638300"/>
            <a:ext cx="5219700" cy="392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7F6"/>
          </a:solidFill>
          <a:ln xmlns:a="http://schemas.openxmlformats.org/drawingml/2006/main" w="9525">
            <a:solidFill>
              <a:srgbClr val="D6CFE2"/>
            </a:solidFill>
            <a:prstDash val="solid"/>
          </a:ln>
        </p:spPr>
      </p:sp>
      <p:sp>
        <p:nvSpPr>
          <p:cNvPr id="14" name="output-title">
            <a:extLst xmlns:a="http://schemas.openxmlformats.org/drawingml/2006/main">
              <a:ext uri="{FF2B5EF4-FFF2-40B4-BE49-F238E27FC236}">
                <a16:creationId xmlns:a16="http://schemas.microsoft.com/office/drawing/2014/main" id="{0F857441-4BFB-4B15-BB12-BCBEAFB98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1962150"/>
            <a:ext cx="457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8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Siguiente paso orientativo</a:t>
            </a:r>
          </a:p>
        </p:txBody>
      </p:sp>
      <p:sp>
        <p:nvSpPr>
          <p:cNvPr id="15" name="output">
            <a:extLst xmlns:a="http://schemas.openxmlformats.org/drawingml/2006/main">
              <a:ext uri="{FF2B5EF4-FFF2-40B4-BE49-F238E27FC236}">
                <a16:creationId xmlns:a16="http://schemas.microsoft.com/office/drawing/2014/main" id="{A4AEB195-12AD-4E9E-820F-0FE2CEA3B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743200"/>
            <a:ext cx="4572000" cy="236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Conserva el riesgo de error. Sustituye «siempre». Considera el uso con revisión y fuentes. Formula una regla que reduzca el riesgo.</a:t>
            </a:r>
          </a:p>
        </p:txBody>
      </p:sp>
      <p:sp>
        <p:nvSpPr>
          <p:cNvPr id="16" name="simulated">
            <a:extLst xmlns:a="http://schemas.openxmlformats.org/drawingml/2006/main">
              <a:ext uri="{FF2B5EF4-FFF2-40B4-BE49-F238E27FC236}">
                <a16:creationId xmlns:a16="http://schemas.microsoft.com/office/drawing/2014/main" id="{C5669BF3-F75D-4E45-B051-FB841F3DA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521970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EJEMPLO SIMULADO AULA-IA</a:t>
            </a:r>
          </a:p>
        </p:txBody>
      </p:sp>
    </p:spTree>
    <p:extLst>
      <p:ext uri="{BB962C8B-B14F-4D97-AF65-F5344CB8AC3E}">
        <p14:creationId xmlns:p14="http://schemas.microsoft.com/office/powerpoint/2010/main" val="183336349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CFB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op-line">
            <a:extLst xmlns:a="http://schemas.openxmlformats.org/drawingml/2006/main">
              <a:ext uri="{FF2B5EF4-FFF2-40B4-BE49-F238E27FC236}">
                <a16:creationId xmlns:a16="http://schemas.microsoft.com/office/drawing/2014/main" id="{28507367-7B47-4DCF-BD20-F83CB7ABD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1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route">
            <a:extLst xmlns:a="http://schemas.openxmlformats.org/drawingml/2006/main">
              <a:ext uri="{FF2B5EF4-FFF2-40B4-BE49-F238E27FC236}">
                <a16:creationId xmlns:a16="http://schemas.microsoft.com/office/drawing/2014/main" id="{77F41FB8-2846-4590-94B6-57A71DD99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05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AULA-IA · SESIÓN 4 · PRINCIPAL</a:t>
            </a:r>
          </a:p>
        </p:txBody>
      </p:sp>
      <p:sp>
        <p:nvSpPr>
          <p:cNvPr id="3" name="time">
            <a:extLst xmlns:a="http://schemas.openxmlformats.org/drawingml/2006/main">
              <a:ext uri="{FF2B5EF4-FFF2-40B4-BE49-F238E27FC236}">
                <a16:creationId xmlns:a16="http://schemas.microsoft.com/office/drawing/2014/main" id="{93D9BBFA-9CCB-4EB5-9F9B-F2F1998F7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47650"/>
            <a:ext cx="2819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050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Ruta opcional del laboratorio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7AA43AE-7ACB-40EC-923E-3A00F4B23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62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262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Humanidades: separa hecho e interpretación</a:t>
            </a:r>
          </a:p>
        </p:txBody>
      </p:sp>
      <p:sp>
        <p:nvSpPr>
          <p:cNvPr id="5" name="footer-line">
            <a:extLst xmlns:a="http://schemas.openxmlformats.org/drawingml/2006/main">
              <a:ext uri="{FF2B5EF4-FFF2-40B4-BE49-F238E27FC236}">
                <a16:creationId xmlns:a16="http://schemas.microsoft.com/office/drawing/2014/main" id="{AA107688-7895-4F76-9C55-77C1ACD28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footer">
            <a:extLst xmlns:a="http://schemas.openxmlformats.org/drawingml/2006/main">
              <a:ext uri="{FF2B5EF4-FFF2-40B4-BE49-F238E27FC236}">
                <a16:creationId xmlns:a16="http://schemas.microsoft.com/office/drawing/2014/main" id="{39E538C7-7D19-4005-BBB0-665A41CCB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Red de Docentes Transdisciplinares · Principal</a:t>
            </a:r>
          </a:p>
        </p:txBody>
      </p:sp>
      <p:sp>
        <p:nvSpPr>
          <p:cNvPr id="7" name="number">
            <a:extLst xmlns:a="http://schemas.openxmlformats.org/drawingml/2006/main">
              <a:ext uri="{FF2B5EF4-FFF2-40B4-BE49-F238E27FC236}">
                <a16:creationId xmlns:a16="http://schemas.microsoft.com/office/drawing/2014/main" id="{54F052FD-F3CA-46F5-990C-F6A8E51D5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96050"/>
            <a:ext cx="819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16</a:t>
            </a:r>
          </a:p>
        </p:txBody>
      </p:sp>
      <p:sp>
        <p:nvSpPr>
          <p:cNvPr id="8" name="level">
            <a:extLst xmlns:a="http://schemas.openxmlformats.org/drawingml/2006/main">
              <a:ext uri="{FF2B5EF4-FFF2-40B4-BE49-F238E27FC236}">
                <a16:creationId xmlns:a16="http://schemas.microsoft.com/office/drawing/2014/main" id="{C924B7FC-D2C9-4E70-839E-54EEC7CE0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04950"/>
            <a:ext cx="5143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65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Educación superior · Humanidades</a:t>
            </a:r>
          </a:p>
        </p:txBody>
      </p:sp>
      <p:sp>
        <p:nvSpPr>
          <p:cNvPr id="9" name="purpose-label">
            <a:extLst xmlns:a="http://schemas.openxmlformats.org/drawingml/2006/main">
              <a:ext uri="{FF2B5EF4-FFF2-40B4-BE49-F238E27FC236}">
                <a16:creationId xmlns:a16="http://schemas.microsoft.com/office/drawing/2014/main" id="{DF4F035B-AB6E-41F1-8D72-7A45E246A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1526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050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PROPÓSITO OBSERVABLE</a:t>
            </a:r>
          </a:p>
        </p:txBody>
      </p:sp>
      <p:sp>
        <p:nvSpPr>
          <p:cNvPr id="10" name="purpose">
            <a:extLst xmlns:a="http://schemas.openxmlformats.org/drawingml/2006/main">
              <a:ext uri="{FF2B5EF4-FFF2-40B4-BE49-F238E27FC236}">
                <a16:creationId xmlns:a16="http://schemas.microsoft.com/office/drawing/2014/main" id="{DC191852-E38A-4DDB-A795-799AD7EA9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514600"/>
            <a:ext cx="4953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650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Diferenciar registro, interpretación, causalidad y pregunta de investigación.</a:t>
            </a:r>
          </a:p>
        </p:txBody>
      </p:sp>
      <p:sp>
        <p:nvSpPr>
          <p:cNvPr id="11" name="source-label">
            <a:extLst xmlns:a="http://schemas.openxmlformats.org/drawingml/2006/main">
              <a:ext uri="{FF2B5EF4-FFF2-40B4-BE49-F238E27FC236}">
                <a16:creationId xmlns:a16="http://schemas.microsoft.com/office/drawing/2014/main" id="{210D5A2E-9B49-487C-B6E6-00BC4F3B2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050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EVIDENCIA SIMULADA</a:t>
            </a:r>
          </a:p>
        </p:txBody>
      </p:sp>
      <p:sp>
        <p:nvSpPr>
          <p:cNvPr id="12" name="source">
            <a:extLst xmlns:a="http://schemas.openxmlformats.org/drawingml/2006/main">
              <a:ext uri="{FF2B5EF4-FFF2-40B4-BE49-F238E27FC236}">
                <a16:creationId xmlns:a16="http://schemas.microsoft.com/office/drawing/2014/main" id="{8EAA7866-FBC7-436B-9D64-D89B49C67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95750"/>
            <a:ext cx="49530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42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42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Un acta registra el cambio de nombre de una plaza; una nota posterior afirma que unificó para siempre la memoria comunitaria.</a:t>
            </a:r>
          </a:p>
        </p:txBody>
      </p:sp>
      <p:sp>
        <p:nvSpPr>
          <p:cNvPr id="13" name="output-bg">
            <a:extLst xmlns:a="http://schemas.openxmlformats.org/drawingml/2006/main">
              <a:ext uri="{FF2B5EF4-FFF2-40B4-BE49-F238E27FC236}">
                <a16:creationId xmlns:a16="http://schemas.microsoft.com/office/drawing/2014/main" id="{C452714B-211A-4583-AE71-1978BA252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638300"/>
            <a:ext cx="5219700" cy="392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7F6"/>
          </a:solidFill>
          <a:ln xmlns:a="http://schemas.openxmlformats.org/drawingml/2006/main" w="9525">
            <a:solidFill>
              <a:srgbClr val="D6CFE2"/>
            </a:solidFill>
            <a:prstDash val="solid"/>
          </a:ln>
        </p:spPr>
      </p:sp>
      <p:sp>
        <p:nvSpPr>
          <p:cNvPr id="14" name="output-title">
            <a:extLst xmlns:a="http://schemas.openxmlformats.org/drawingml/2006/main">
              <a:ext uri="{FF2B5EF4-FFF2-40B4-BE49-F238E27FC236}">
                <a16:creationId xmlns:a16="http://schemas.microsoft.com/office/drawing/2014/main" id="{6FD0CE6A-8453-434B-9E77-6B01B44A1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1962150"/>
            <a:ext cx="457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8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Siguiente paso orientativo</a:t>
            </a:r>
          </a:p>
        </p:txBody>
      </p:sp>
      <p:sp>
        <p:nvSpPr>
          <p:cNvPr id="15" name="output">
            <a:extLst xmlns:a="http://schemas.openxmlformats.org/drawingml/2006/main">
              <a:ext uri="{FF2B5EF4-FFF2-40B4-BE49-F238E27FC236}">
                <a16:creationId xmlns:a16="http://schemas.microsoft.com/office/drawing/2014/main" id="{DF4FB4FF-43C2-4DF7-AC65-2319D865B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743200"/>
            <a:ext cx="4572000" cy="236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Separa el hecho del acta y la interpretación posterior. Conserva la unidad como hipótesis. Propón otra fuente para contrastarla.</a:t>
            </a:r>
          </a:p>
        </p:txBody>
      </p:sp>
      <p:sp>
        <p:nvSpPr>
          <p:cNvPr id="16" name="simulated">
            <a:extLst xmlns:a="http://schemas.openxmlformats.org/drawingml/2006/main">
              <a:ext uri="{FF2B5EF4-FFF2-40B4-BE49-F238E27FC236}">
                <a16:creationId xmlns:a16="http://schemas.microsoft.com/office/drawing/2014/main" id="{58C7AFAA-85BC-40B3-8F60-D30B5838B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521970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EJEMPLO SIMULADO AULA-IA</a:t>
            </a:r>
          </a:p>
        </p:txBody>
      </p:sp>
    </p:spTree>
    <p:extLst>
      <p:ext uri="{BB962C8B-B14F-4D97-AF65-F5344CB8AC3E}">
        <p14:creationId xmlns:p14="http://schemas.microsoft.com/office/powerpoint/2010/main" val="45170240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CFB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top-line">
            <a:extLst xmlns:a="http://schemas.openxmlformats.org/drawingml/2006/main">
              <a:ext uri="{FF2B5EF4-FFF2-40B4-BE49-F238E27FC236}">
                <a16:creationId xmlns:a16="http://schemas.microsoft.com/office/drawing/2014/main" id="{F8FCEDEE-3E16-4D19-834A-AE6797A49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1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route">
            <a:extLst xmlns:a="http://schemas.openxmlformats.org/drawingml/2006/main">
              <a:ext uri="{FF2B5EF4-FFF2-40B4-BE49-F238E27FC236}">
                <a16:creationId xmlns:a16="http://schemas.microsoft.com/office/drawing/2014/main" id="{7487E29D-2FF4-4506-B510-B8F3B2A35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05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AULA-IA · SESIÓN 4 · PRINCIPAL</a:t>
            </a:r>
          </a:p>
        </p:txBody>
      </p:sp>
      <p:sp>
        <p:nvSpPr>
          <p:cNvPr id="3" name="time">
            <a:extLst xmlns:a="http://schemas.openxmlformats.org/drawingml/2006/main">
              <a:ext uri="{FF2B5EF4-FFF2-40B4-BE49-F238E27FC236}">
                <a16:creationId xmlns:a16="http://schemas.microsoft.com/office/drawing/2014/main" id="{1BBE6138-1A6D-4CDD-96CC-5243FC89C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47650"/>
            <a:ext cx="2819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050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65–73 min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20D6D15-703C-4663-8E63-81D5D52C4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62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262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CAVIA audita antes de usar o enviar</a:t>
            </a:r>
          </a:p>
        </p:txBody>
      </p:sp>
      <p:sp>
        <p:nvSpPr>
          <p:cNvPr id="5" name="source-tag">
            <a:extLst xmlns:a="http://schemas.openxmlformats.org/drawingml/2006/main">
              <a:ext uri="{FF2B5EF4-FFF2-40B4-BE49-F238E27FC236}">
                <a16:creationId xmlns:a16="http://schemas.microsoft.com/office/drawing/2014/main" id="{573A351C-D40D-4502-9438-AFF6C92C5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6143625"/>
            <a:ext cx="4705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Fuente: CAST 2024</a:t>
            </a:r>
          </a:p>
        </p:txBody>
      </p:sp>
      <p:sp>
        <p:nvSpPr>
          <p:cNvPr id="6" name="footer-line">
            <a:extLst xmlns:a="http://schemas.openxmlformats.org/drawingml/2006/main">
              <a:ext uri="{FF2B5EF4-FFF2-40B4-BE49-F238E27FC236}">
                <a16:creationId xmlns:a16="http://schemas.microsoft.com/office/drawing/2014/main" id="{E05EAA51-E507-413F-8A22-6C11C1951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2EAFB031-452B-4590-AACF-988DD79DC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Red de Docentes Transdisciplinares · Principal</a:t>
            </a:r>
          </a:p>
        </p:txBody>
      </p:sp>
      <p:sp>
        <p:nvSpPr>
          <p:cNvPr id="8" name="number">
            <a:extLst xmlns:a="http://schemas.openxmlformats.org/drawingml/2006/main">
              <a:ext uri="{FF2B5EF4-FFF2-40B4-BE49-F238E27FC236}">
                <a16:creationId xmlns:a16="http://schemas.microsoft.com/office/drawing/2014/main" id="{AC86B994-9821-44E6-8DDF-E93101775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96050"/>
            <a:ext cx="819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17</a:t>
            </a:r>
          </a:p>
        </p:txBody>
      </p:sp>
      <p:sp>
        <p:nvSpPr>
          <p:cNvPr id="9" name="cavia-letter-0">
            <a:extLst xmlns:a="http://schemas.openxmlformats.org/drawingml/2006/main">
              <a:ext uri="{FF2B5EF4-FFF2-40B4-BE49-F238E27FC236}">
                <a16:creationId xmlns:a16="http://schemas.microsoft.com/office/drawing/2014/main" id="{034733C3-E41F-4EF0-8264-ABB566BC0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581150"/>
            <a:ext cx="8001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3300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3300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0" name="cavia-title-0">
            <a:extLst xmlns:a="http://schemas.openxmlformats.org/drawingml/2006/main">
              <a:ext uri="{FF2B5EF4-FFF2-40B4-BE49-F238E27FC236}">
                <a16:creationId xmlns:a16="http://schemas.microsoft.com/office/drawing/2014/main" id="{1DC7618B-3BEE-4BE3-B1D8-93BE115D0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6900" y="1619250"/>
            <a:ext cx="2362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00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800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Coherencia</a:t>
            </a:r>
          </a:p>
        </p:txBody>
      </p:sp>
      <p:sp>
        <p:nvSpPr>
          <p:cNvPr id="11" name="cavia-question-0">
            <a:extLst xmlns:a="http://schemas.openxmlformats.org/drawingml/2006/main">
              <a:ext uri="{FF2B5EF4-FFF2-40B4-BE49-F238E27FC236}">
                <a16:creationId xmlns:a16="http://schemas.microsoft.com/office/drawing/2014/main" id="{2C416723-A58F-42E5-8A68-6C99A7864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1619250"/>
            <a:ext cx="68770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42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42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Propósito, evidencia, criterio y retroalimentación se corresponden.</a:t>
            </a:r>
          </a:p>
        </p:txBody>
      </p:sp>
      <p:sp>
        <p:nvSpPr>
          <p:cNvPr id="12" name="cavia-line-0">
            <a:extLst xmlns:a="http://schemas.openxmlformats.org/drawingml/2006/main">
              <a:ext uri="{FF2B5EF4-FFF2-40B4-BE49-F238E27FC236}">
                <a16:creationId xmlns:a16="http://schemas.microsoft.com/office/drawing/2014/main" id="{F9AD0892-5454-444E-947E-35328974B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6900" y="2286000"/>
            <a:ext cx="9410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cavia-letter-1">
            <a:extLst xmlns:a="http://schemas.openxmlformats.org/drawingml/2006/main">
              <a:ext uri="{FF2B5EF4-FFF2-40B4-BE49-F238E27FC236}">
                <a16:creationId xmlns:a16="http://schemas.microsoft.com/office/drawing/2014/main" id="{802BDAFC-3634-43EB-9745-BC79FFA29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438400"/>
            <a:ext cx="8001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330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330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14" name="cavia-title-1">
            <a:extLst xmlns:a="http://schemas.openxmlformats.org/drawingml/2006/main">
              <a:ext uri="{FF2B5EF4-FFF2-40B4-BE49-F238E27FC236}">
                <a16:creationId xmlns:a16="http://schemas.microsoft.com/office/drawing/2014/main" id="{AB513165-0672-44EE-B42D-432E9B2C8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6900" y="2476500"/>
            <a:ext cx="2362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00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800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Acción</a:t>
            </a:r>
          </a:p>
        </p:txBody>
      </p:sp>
      <p:sp>
        <p:nvSpPr>
          <p:cNvPr id="15" name="cavia-question-1">
            <a:extLst xmlns:a="http://schemas.openxmlformats.org/drawingml/2006/main">
              <a:ext uri="{FF2B5EF4-FFF2-40B4-BE49-F238E27FC236}">
                <a16:creationId xmlns:a16="http://schemas.microsoft.com/office/drawing/2014/main" id="{1A197F45-EB6D-484A-88FD-77BDF564F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2476500"/>
            <a:ext cx="68770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42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42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El siguiente paso indica qué hará el estudiante y qué apoyará el docente.</a:t>
            </a:r>
          </a:p>
        </p:txBody>
      </p:sp>
      <p:sp>
        <p:nvSpPr>
          <p:cNvPr id="16" name="cavia-line-1">
            <a:extLst xmlns:a="http://schemas.openxmlformats.org/drawingml/2006/main">
              <a:ext uri="{FF2B5EF4-FFF2-40B4-BE49-F238E27FC236}">
                <a16:creationId xmlns:a16="http://schemas.microsoft.com/office/drawing/2014/main" id="{11840BAD-85AF-4D2F-81A2-3D275ABC2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6900" y="3143250"/>
            <a:ext cx="9410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cavia-letter-2">
            <a:extLst xmlns:a="http://schemas.openxmlformats.org/drawingml/2006/main">
              <a:ext uri="{FF2B5EF4-FFF2-40B4-BE49-F238E27FC236}">
                <a16:creationId xmlns:a16="http://schemas.microsoft.com/office/drawing/2014/main" id="{51869915-1C6F-4ABE-B7AC-B3998CCAB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95650"/>
            <a:ext cx="8001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3300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3300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V</a:t>
            </a:r>
          </a:p>
        </p:txBody>
      </p:sp>
      <p:sp>
        <p:nvSpPr>
          <p:cNvPr id="18" name="cavia-title-2">
            <a:extLst xmlns:a="http://schemas.openxmlformats.org/drawingml/2006/main">
              <a:ext uri="{FF2B5EF4-FFF2-40B4-BE49-F238E27FC236}">
                <a16:creationId xmlns:a16="http://schemas.microsoft.com/office/drawing/2014/main" id="{095A4919-BBE3-4C0C-B86B-D18073ED2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6900" y="3333750"/>
            <a:ext cx="2362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00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800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Viabilidad</a:t>
            </a:r>
          </a:p>
        </p:txBody>
      </p:sp>
      <p:sp>
        <p:nvSpPr>
          <p:cNvPr id="19" name="cavia-question-2">
            <a:extLst xmlns:a="http://schemas.openxmlformats.org/drawingml/2006/main">
              <a:ext uri="{FF2B5EF4-FFF2-40B4-BE49-F238E27FC236}">
                <a16:creationId xmlns:a16="http://schemas.microsoft.com/office/drawing/2014/main" id="{802C5EED-4933-43F5-88BF-C40200188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333750"/>
            <a:ext cx="68770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42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42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La acción cabe en el tiempo y usa recursos disponibles.</a:t>
            </a:r>
          </a:p>
        </p:txBody>
      </p:sp>
      <p:sp>
        <p:nvSpPr>
          <p:cNvPr id="20" name="cavia-line-2">
            <a:extLst xmlns:a="http://schemas.openxmlformats.org/drawingml/2006/main">
              <a:ext uri="{FF2B5EF4-FFF2-40B4-BE49-F238E27FC236}">
                <a16:creationId xmlns:a16="http://schemas.microsoft.com/office/drawing/2014/main" id="{84B24B24-A7FF-48A3-BAC8-8F72A6DE7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6900" y="4000500"/>
            <a:ext cx="9410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cavia-letter-3">
            <a:extLst xmlns:a="http://schemas.openxmlformats.org/drawingml/2006/main">
              <a:ext uri="{FF2B5EF4-FFF2-40B4-BE49-F238E27FC236}">
                <a16:creationId xmlns:a16="http://schemas.microsoft.com/office/drawing/2014/main" id="{4490C6BF-5637-406C-8247-5FEEF485C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152900"/>
            <a:ext cx="8001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330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330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I</a:t>
            </a:r>
          </a:p>
        </p:txBody>
      </p:sp>
      <p:sp>
        <p:nvSpPr>
          <p:cNvPr id="22" name="cavia-title-3">
            <a:extLst xmlns:a="http://schemas.openxmlformats.org/drawingml/2006/main">
              <a:ext uri="{FF2B5EF4-FFF2-40B4-BE49-F238E27FC236}">
                <a16:creationId xmlns:a16="http://schemas.microsoft.com/office/drawing/2014/main" id="{CBFBF87E-BDA6-4767-ABE4-9FA67DB17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6900" y="4191000"/>
            <a:ext cx="2362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00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800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Inclusión</a:t>
            </a:r>
          </a:p>
        </p:txBody>
      </p:sp>
      <p:sp>
        <p:nvSpPr>
          <p:cNvPr id="23" name="cavia-question-3">
            <a:extLst xmlns:a="http://schemas.openxmlformats.org/drawingml/2006/main">
              <a:ext uri="{FF2B5EF4-FFF2-40B4-BE49-F238E27FC236}">
                <a16:creationId xmlns:a16="http://schemas.microsoft.com/office/drawing/2014/main" id="{ECE66F2D-1AD3-43C8-9C5C-7DF9692A6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4191000"/>
            <a:ext cx="68770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42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42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El lenguaje y la respuesta ofrecen acceso y participación razonables.</a:t>
            </a:r>
          </a:p>
        </p:txBody>
      </p:sp>
      <p:sp>
        <p:nvSpPr>
          <p:cNvPr id="24" name="cavia-line-3">
            <a:extLst xmlns:a="http://schemas.openxmlformats.org/drawingml/2006/main">
              <a:ext uri="{FF2B5EF4-FFF2-40B4-BE49-F238E27FC236}">
                <a16:creationId xmlns:a16="http://schemas.microsoft.com/office/drawing/2014/main" id="{E031FCA7-62FC-48DA-9FEE-5A4AFE6E7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6900" y="4857750"/>
            <a:ext cx="9410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cavia-letter-4">
            <a:extLst xmlns:a="http://schemas.openxmlformats.org/drawingml/2006/main">
              <a:ext uri="{FF2B5EF4-FFF2-40B4-BE49-F238E27FC236}">
                <a16:creationId xmlns:a16="http://schemas.microsoft.com/office/drawing/2014/main" id="{A4C8E626-B1A0-4B51-8EE3-07D3F3225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010150"/>
            <a:ext cx="8001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3300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3300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26" name="cavia-title-4">
            <a:extLst xmlns:a="http://schemas.openxmlformats.org/drawingml/2006/main">
              <a:ext uri="{FF2B5EF4-FFF2-40B4-BE49-F238E27FC236}">
                <a16:creationId xmlns:a16="http://schemas.microsoft.com/office/drawing/2014/main" id="{98DE45FC-24A9-47DB-9495-BAB9FF4D0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6900" y="5048250"/>
            <a:ext cx="2362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00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800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Ajuste docente</a:t>
            </a:r>
          </a:p>
        </p:txBody>
      </p:sp>
      <p:sp>
        <p:nvSpPr>
          <p:cNvPr id="27" name="cavia-question-4">
            <a:extLst xmlns:a="http://schemas.openxmlformats.org/drawingml/2006/main">
              <a:ext uri="{FF2B5EF4-FFF2-40B4-BE49-F238E27FC236}">
                <a16:creationId xmlns:a16="http://schemas.microsoft.com/office/drawing/2014/main" id="{EBA418AA-B15D-40E4-A4E7-B7988B384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5048250"/>
            <a:ext cx="68770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42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42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Se corrige una generalización, sesgo o problema del borrador de IA.</a:t>
            </a:r>
          </a:p>
        </p:txBody>
      </p:sp>
      <p:sp>
        <p:nvSpPr>
          <p:cNvPr id="28" name="cavia-note">
            <a:extLst xmlns:a="http://schemas.openxmlformats.org/drawingml/2006/main">
              <a:ext uri="{FF2B5EF4-FFF2-40B4-BE49-F238E27FC236}">
                <a16:creationId xmlns:a16="http://schemas.microsoft.com/office/drawing/2014/main" id="{88B92F32-A5F3-4E58-80C4-7891287FA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962650"/>
            <a:ext cx="9563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900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900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CAVIA es una propuesta metodológica original de AULA-IA; no es una escala validada ni sustituye criterios institucionales.</a:t>
            </a:r>
          </a:p>
        </p:txBody>
      </p:sp>
    </p:spTree>
    <p:extLst>
      <p:ext uri="{BB962C8B-B14F-4D97-AF65-F5344CB8AC3E}">
        <p14:creationId xmlns:p14="http://schemas.microsoft.com/office/powerpoint/2010/main" val="134501998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CFB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op-line">
            <a:extLst xmlns:a="http://schemas.openxmlformats.org/drawingml/2006/main">
              <a:ext uri="{FF2B5EF4-FFF2-40B4-BE49-F238E27FC236}">
                <a16:creationId xmlns:a16="http://schemas.microsoft.com/office/drawing/2014/main" id="{C0843DA1-CD23-401E-B74B-56CAFD626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1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route">
            <a:extLst xmlns:a="http://schemas.openxmlformats.org/drawingml/2006/main">
              <a:ext uri="{FF2B5EF4-FFF2-40B4-BE49-F238E27FC236}">
                <a16:creationId xmlns:a16="http://schemas.microsoft.com/office/drawing/2014/main" id="{1C9DFA21-6CA9-494A-BF92-27F3068D7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05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AULA-IA · SESIÓN 4 · PRINCIPAL</a:t>
            </a:r>
          </a:p>
        </p:txBody>
      </p:sp>
      <p:sp>
        <p:nvSpPr>
          <p:cNvPr id="3" name="time">
            <a:extLst xmlns:a="http://schemas.openxmlformats.org/drawingml/2006/main">
              <a:ext uri="{FF2B5EF4-FFF2-40B4-BE49-F238E27FC236}">
                <a16:creationId xmlns:a16="http://schemas.microsoft.com/office/drawing/2014/main" id="{9CE4291B-697D-4A4C-8F4B-764F39026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47650"/>
            <a:ext cx="2819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050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73–80 min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9C6EF3D5-22E3-45EE-9BC1-E82CF8ACC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62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262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El contraste seguro mejora sin exponer datos</a:t>
            </a:r>
          </a:p>
        </p:txBody>
      </p:sp>
      <p:sp>
        <p:nvSpPr>
          <p:cNvPr id="5" name="source-tag">
            <a:extLst xmlns:a="http://schemas.openxmlformats.org/drawingml/2006/main">
              <a:ext uri="{FF2B5EF4-FFF2-40B4-BE49-F238E27FC236}">
                <a16:creationId xmlns:a16="http://schemas.microsoft.com/office/drawing/2014/main" id="{638BF62E-015F-42F7-AF84-2FD7CEAE6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6143625"/>
            <a:ext cx="4705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Fuente: UNESCO 2024</a:t>
            </a:r>
          </a:p>
        </p:txBody>
      </p:sp>
      <p:sp>
        <p:nvSpPr>
          <p:cNvPr id="6" name="footer-line">
            <a:extLst xmlns:a="http://schemas.openxmlformats.org/drawingml/2006/main">
              <a:ext uri="{FF2B5EF4-FFF2-40B4-BE49-F238E27FC236}">
                <a16:creationId xmlns:a16="http://schemas.microsoft.com/office/drawing/2014/main" id="{EBED2638-E9B6-4023-89D3-196D0F7CF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DBBCD207-C2FC-4298-B7CF-44E8D969B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Red de Docentes Transdisciplinares · Principal</a:t>
            </a:r>
          </a:p>
        </p:txBody>
      </p:sp>
      <p:sp>
        <p:nvSpPr>
          <p:cNvPr id="8" name="number">
            <a:extLst xmlns:a="http://schemas.openxmlformats.org/drawingml/2006/main">
              <a:ext uri="{FF2B5EF4-FFF2-40B4-BE49-F238E27FC236}">
                <a16:creationId xmlns:a16="http://schemas.microsoft.com/office/drawing/2014/main" id="{17B3F98C-A15B-4AB3-A7A0-A3FDDA916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96050"/>
            <a:ext cx="819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18</a:t>
            </a:r>
          </a:p>
        </p:txBody>
      </p:sp>
      <p:sp>
        <p:nvSpPr>
          <p:cNvPr id="9" name="left-bg">
            <a:extLst xmlns:a="http://schemas.openxmlformats.org/drawingml/2006/main">
              <a:ext uri="{FF2B5EF4-FFF2-40B4-BE49-F238E27FC236}">
                <a16:creationId xmlns:a16="http://schemas.microsoft.com/office/drawing/2014/main" id="{65EF673D-06F5-4879-BD5B-FF3A82B00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5238750" cy="422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7F6"/>
          </a:solidFill>
          <a:ln xmlns:a="http://schemas.openxmlformats.org/drawingml/2006/main" w="9525">
            <a:solidFill>
              <a:srgbClr val="D6CFE2"/>
            </a:solidFill>
            <a:prstDash val="solid"/>
          </a:ln>
        </p:spPr>
      </p:sp>
      <p:sp>
        <p:nvSpPr>
          <p:cNvPr id="10" name="right-bg">
            <a:extLst xmlns:a="http://schemas.openxmlformats.org/drawingml/2006/main">
              <a:ext uri="{FF2B5EF4-FFF2-40B4-BE49-F238E27FC236}">
                <a16:creationId xmlns:a16="http://schemas.microsoft.com/office/drawing/2014/main" id="{743D992E-3B03-4410-BDDB-6C47C41A4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581150"/>
            <a:ext cx="5391150" cy="422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E8E5"/>
          </a:solidFill>
          <a:ln xmlns:a="http://schemas.openxmlformats.org/drawingml/2006/main" w="9525">
            <a:solidFill>
              <a:srgbClr val="D6CFE2"/>
            </a:solidFill>
            <a:prstDash val="solid"/>
          </a:ln>
        </p:spPr>
      </p:sp>
      <p:sp>
        <p:nvSpPr>
          <p:cNvPr id="11" name="left-title">
            <a:extLst xmlns:a="http://schemas.openxmlformats.org/drawingml/2006/main">
              <a:ext uri="{FF2B5EF4-FFF2-40B4-BE49-F238E27FC236}">
                <a16:creationId xmlns:a16="http://schemas.microsoft.com/office/drawing/2014/main" id="{2173496F-12E9-4522-AD13-749F70633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847850"/>
            <a:ext cx="4667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8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Comparte decisiones</a:t>
            </a:r>
          </a:p>
        </p:txBody>
      </p:sp>
      <p:sp>
        <p:nvSpPr>
          <p:cNvPr id="12" name="left-body">
            <a:extLst xmlns:a="http://schemas.openxmlformats.org/drawingml/2006/main">
              <a:ext uri="{FF2B5EF4-FFF2-40B4-BE49-F238E27FC236}">
                <a16:creationId xmlns:a16="http://schemas.microsoft.com/office/drawing/2014/main" id="{6D6E6941-8541-46B8-86F8-D5FCB767A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4667250" cy="272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• Propósito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5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• Criterios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5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• Frase conservada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5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• Ajuste realizado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5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• Razón del cambio</a:t>
            </a:r>
          </a:p>
        </p:txBody>
      </p:sp>
      <p:sp>
        <p:nvSpPr>
          <p:cNvPr id="13" name="right-title">
            <a:extLst xmlns:a="http://schemas.openxmlformats.org/drawingml/2006/main">
              <a:ext uri="{FF2B5EF4-FFF2-40B4-BE49-F238E27FC236}">
                <a16:creationId xmlns:a16="http://schemas.microsoft.com/office/drawing/2014/main" id="{50E00B57-A7B9-47AF-AF1B-A6DD88C49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847850"/>
            <a:ext cx="48196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8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No compartas</a:t>
            </a:r>
          </a:p>
        </p:txBody>
      </p:sp>
      <p:sp>
        <p:nvSpPr>
          <p:cNvPr id="14" name="right-body">
            <a:extLst xmlns:a="http://schemas.openxmlformats.org/drawingml/2006/main">
              <a:ext uri="{FF2B5EF4-FFF2-40B4-BE49-F238E27FC236}">
                <a16:creationId xmlns:a16="http://schemas.microsoft.com/office/drawing/2014/main" id="{5706B3BB-CA16-434F-9B76-0B9EA5CC0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571750"/>
            <a:ext cx="4819650" cy="272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• Nombres o matrículas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5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• Diagnósticos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5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• Calificaciones identificables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5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• Datos familiares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5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• Archivos reales sin anonimizar</a:t>
            </a:r>
          </a:p>
        </p:txBody>
      </p:sp>
      <p:sp>
        <p:nvSpPr>
          <p:cNvPr id="15" name="caption">
            <a:extLst xmlns:a="http://schemas.openxmlformats.org/drawingml/2006/main">
              <a:ext uri="{FF2B5EF4-FFF2-40B4-BE49-F238E27FC236}">
                <a16:creationId xmlns:a16="http://schemas.microsoft.com/office/drawing/2014/main" id="{103272EE-6A39-4F83-85E2-EDEBC7EE1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448300"/>
            <a:ext cx="933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75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Si no hay trabajo en parejas, realiza el contraste individual con la lista CAVIA.</a:t>
            </a:r>
          </a:p>
        </p:txBody>
      </p:sp>
    </p:spTree>
    <p:extLst>
      <p:ext uri="{BB962C8B-B14F-4D97-AF65-F5344CB8AC3E}">
        <p14:creationId xmlns:p14="http://schemas.microsoft.com/office/powerpoint/2010/main" val="99502435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CFB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op-line">
            <a:extLst xmlns:a="http://schemas.openxmlformats.org/drawingml/2006/main">
              <a:ext uri="{FF2B5EF4-FFF2-40B4-BE49-F238E27FC236}">
                <a16:creationId xmlns:a16="http://schemas.microsoft.com/office/drawing/2014/main" id="{9896A9C8-69FC-488C-A8C5-B8AB76E13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1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route">
            <a:extLst xmlns:a="http://schemas.openxmlformats.org/drawingml/2006/main">
              <a:ext uri="{FF2B5EF4-FFF2-40B4-BE49-F238E27FC236}">
                <a16:creationId xmlns:a16="http://schemas.microsoft.com/office/drawing/2014/main" id="{A4BF8C41-D2B9-47B4-979D-F14A9A6E3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05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AULA-IA · SESIÓN 4 · PRINCIPAL</a:t>
            </a:r>
          </a:p>
        </p:txBody>
      </p:sp>
      <p:sp>
        <p:nvSpPr>
          <p:cNvPr id="3" name="time">
            <a:extLst xmlns:a="http://schemas.openxmlformats.org/drawingml/2006/main">
              <a:ext uri="{FF2B5EF4-FFF2-40B4-BE49-F238E27FC236}">
                <a16:creationId xmlns:a16="http://schemas.microsoft.com/office/drawing/2014/main" id="{5D39FB51-5D20-455C-966C-AC65D2BDD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47650"/>
            <a:ext cx="2819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050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80–90 min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84937E0-F6F4-442F-A187-61EB97B79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62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262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El ajuste docente define la siguiente evidencia</a:t>
            </a:r>
          </a:p>
        </p:txBody>
      </p:sp>
      <p:sp>
        <p:nvSpPr>
          <p:cNvPr id="5" name="source-tag">
            <a:extLst xmlns:a="http://schemas.openxmlformats.org/drawingml/2006/main">
              <a:ext uri="{FF2B5EF4-FFF2-40B4-BE49-F238E27FC236}">
                <a16:creationId xmlns:a16="http://schemas.microsoft.com/office/drawing/2014/main" id="{2D627221-1683-4533-A106-B3CCACB42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6143625"/>
            <a:ext cx="4705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Fuente: SEP 2024 · CAST 2024</a:t>
            </a:r>
          </a:p>
        </p:txBody>
      </p:sp>
      <p:sp>
        <p:nvSpPr>
          <p:cNvPr id="6" name="footer-line">
            <a:extLst xmlns:a="http://schemas.openxmlformats.org/drawingml/2006/main">
              <a:ext uri="{FF2B5EF4-FFF2-40B4-BE49-F238E27FC236}">
                <a16:creationId xmlns:a16="http://schemas.microsoft.com/office/drawing/2014/main" id="{4C43E92E-50AB-436D-97B5-401CE2296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6255A2C7-04A8-49E2-B486-DD352C534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Red de Docentes Transdisciplinares · Principal</a:t>
            </a:r>
          </a:p>
        </p:txBody>
      </p:sp>
      <p:sp>
        <p:nvSpPr>
          <p:cNvPr id="8" name="number">
            <a:extLst xmlns:a="http://schemas.openxmlformats.org/drawingml/2006/main">
              <a:ext uri="{FF2B5EF4-FFF2-40B4-BE49-F238E27FC236}">
                <a16:creationId xmlns:a16="http://schemas.microsoft.com/office/drawing/2014/main" id="{05DB2A20-3FEE-44D9-94EC-65A139483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96050"/>
            <a:ext cx="819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19</a:t>
            </a:r>
          </a:p>
        </p:txBody>
      </p:sp>
      <p:sp>
        <p:nvSpPr>
          <p:cNvPr id="9" name="left-bg">
            <a:extLst xmlns:a="http://schemas.openxmlformats.org/drawingml/2006/main">
              <a:ext uri="{FF2B5EF4-FFF2-40B4-BE49-F238E27FC236}">
                <a16:creationId xmlns:a16="http://schemas.microsoft.com/office/drawing/2014/main" id="{18F3A6E3-8E80-407E-98DE-536881616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5238750" cy="422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7F6"/>
          </a:solidFill>
          <a:ln xmlns:a="http://schemas.openxmlformats.org/drawingml/2006/main" w="9525">
            <a:solidFill>
              <a:srgbClr val="D6CFE2"/>
            </a:solidFill>
            <a:prstDash val="solid"/>
          </a:ln>
        </p:spPr>
      </p:sp>
      <p:sp>
        <p:nvSpPr>
          <p:cNvPr id="10" name="right-bg">
            <a:extLst xmlns:a="http://schemas.openxmlformats.org/drawingml/2006/main">
              <a:ext uri="{FF2B5EF4-FFF2-40B4-BE49-F238E27FC236}">
                <a16:creationId xmlns:a16="http://schemas.microsoft.com/office/drawing/2014/main" id="{E8EA9CE2-F5C1-42B4-9F9A-BFFEFEF6B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581150"/>
            <a:ext cx="5391150" cy="422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E8E5"/>
          </a:solidFill>
          <a:ln xmlns:a="http://schemas.openxmlformats.org/drawingml/2006/main" w="9525">
            <a:solidFill>
              <a:srgbClr val="D6CFE2"/>
            </a:solidFill>
            <a:prstDash val="solid"/>
          </a:ln>
        </p:spPr>
      </p:sp>
      <p:sp>
        <p:nvSpPr>
          <p:cNvPr id="11" name="left-title">
            <a:extLst xmlns:a="http://schemas.openxmlformats.org/drawingml/2006/main">
              <a:ext uri="{FF2B5EF4-FFF2-40B4-BE49-F238E27FC236}">
                <a16:creationId xmlns:a16="http://schemas.microsoft.com/office/drawing/2014/main" id="{5A611676-8036-45E5-B922-98903A9B9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847850"/>
            <a:ext cx="4667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8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80–85 · Ajustar</a:t>
            </a:r>
          </a:p>
        </p:txBody>
      </p:sp>
      <p:sp>
        <p:nvSpPr>
          <p:cNvPr id="12" name="left-body">
            <a:extLst xmlns:a="http://schemas.openxmlformats.org/drawingml/2006/main">
              <a:ext uri="{FF2B5EF4-FFF2-40B4-BE49-F238E27FC236}">
                <a16:creationId xmlns:a16="http://schemas.microsoft.com/office/drawing/2014/main" id="{E98247CC-28E8-41FB-A4C5-D7EAD70EC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4667250" cy="272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Decide qué cambia el estudiante y qué cambia tu enseñanza.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5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Define una nueva evidencia para comprobar el avance.</a:t>
            </a:r>
          </a:p>
        </p:txBody>
      </p:sp>
      <p:sp>
        <p:nvSpPr>
          <p:cNvPr id="13" name="right-title">
            <a:extLst xmlns:a="http://schemas.openxmlformats.org/drawingml/2006/main">
              <a:ext uri="{FF2B5EF4-FFF2-40B4-BE49-F238E27FC236}">
                <a16:creationId xmlns:a16="http://schemas.microsoft.com/office/drawing/2014/main" id="{1120F067-D89B-4DC4-82A2-F54027E01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847850"/>
            <a:ext cx="48196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7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87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85–90 · Guardar y descargar</a:t>
            </a:r>
          </a:p>
        </p:txBody>
      </p:sp>
      <p:sp>
        <p:nvSpPr>
          <p:cNvPr id="14" name="right-body">
            <a:extLst xmlns:a="http://schemas.openxmlformats.org/drawingml/2006/main">
              <a:ext uri="{FF2B5EF4-FFF2-40B4-BE49-F238E27FC236}">
                <a16:creationId xmlns:a16="http://schemas.microsoft.com/office/drawing/2014/main" id="{537D7E06-7899-4071-9C08-673AC3C11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571750"/>
            <a:ext cx="4819650" cy="272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Envía una sola vez.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5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Espera el código.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5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Descarga tu comprobante PDF.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575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Si falla el PDF, recupéralo con correo + código.</a:t>
            </a:r>
          </a:p>
        </p:txBody>
      </p:sp>
      <p:sp>
        <p:nvSpPr>
          <p:cNvPr id="15" name="caption">
            <a:extLst xmlns:a="http://schemas.openxmlformats.org/drawingml/2006/main">
              <a:ext uri="{FF2B5EF4-FFF2-40B4-BE49-F238E27FC236}">
                <a16:creationId xmlns:a16="http://schemas.microsoft.com/office/drawing/2014/main" id="{9393CD12-A3DD-4975-AA32-029211A8B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448300"/>
            <a:ext cx="933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75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Actividad semanal: registra salida de IA, decisión, razón y versión final; no uses datos personales.</a:t>
            </a:r>
          </a:p>
        </p:txBody>
      </p:sp>
    </p:spTree>
    <p:extLst>
      <p:ext uri="{BB962C8B-B14F-4D97-AF65-F5344CB8AC3E}">
        <p14:creationId xmlns:p14="http://schemas.microsoft.com/office/powerpoint/2010/main" val="21373665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CFB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top-line">
            <a:extLst xmlns:a="http://schemas.openxmlformats.org/drawingml/2006/main">
              <a:ext uri="{FF2B5EF4-FFF2-40B4-BE49-F238E27FC236}">
                <a16:creationId xmlns:a16="http://schemas.microsoft.com/office/drawing/2014/main" id="{B3CD61AF-13C9-41B8-8B4E-DDC0A1CB1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1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route">
            <a:extLst xmlns:a="http://schemas.openxmlformats.org/drawingml/2006/main">
              <a:ext uri="{FF2B5EF4-FFF2-40B4-BE49-F238E27FC236}">
                <a16:creationId xmlns:a16="http://schemas.microsoft.com/office/drawing/2014/main" id="{34A71C97-F54F-4FBA-9B96-112B4FF79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050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AULA-IA · SESIÓN 4 · PRINCIPAL</a:t>
            </a:r>
          </a:p>
        </p:txBody>
      </p:sp>
      <p:sp>
        <p:nvSpPr>
          <p:cNvPr id="3" name="time">
            <a:extLst xmlns:a="http://schemas.openxmlformats.org/drawingml/2006/main">
              <a:ext uri="{FF2B5EF4-FFF2-40B4-BE49-F238E27FC236}">
                <a16:creationId xmlns:a16="http://schemas.microsoft.com/office/drawing/2014/main" id="{D4CF90CF-5E80-48D7-B3FD-DF5933AE7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47650"/>
            <a:ext cx="2819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1050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Opcionales · fuera del tiempo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4F68CB3E-C7F3-4215-8CCD-5BD70444F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62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262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ACTIVIDADES ADICIONALES</a:t>
            </a:r>
          </a:p>
        </p:txBody>
      </p:sp>
      <p:sp>
        <p:nvSpPr>
          <p:cNvPr id="5" name="footer-line">
            <a:extLst xmlns:a="http://schemas.openxmlformats.org/drawingml/2006/main">
              <a:ext uri="{FF2B5EF4-FFF2-40B4-BE49-F238E27FC236}">
                <a16:creationId xmlns:a16="http://schemas.microsoft.com/office/drawing/2014/main" id="{7C7550A8-8C2D-4D61-A490-97B7EEDD0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footer">
            <a:extLst xmlns:a="http://schemas.openxmlformats.org/drawingml/2006/main">
              <a:ext uri="{FF2B5EF4-FFF2-40B4-BE49-F238E27FC236}">
                <a16:creationId xmlns:a16="http://schemas.microsoft.com/office/drawing/2014/main" id="{E8DE5405-38F0-4FF6-9513-A0A41830E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Red de Docentes Transdisciplinares · Principal</a:t>
            </a:r>
          </a:p>
        </p:txBody>
      </p:sp>
      <p:sp>
        <p:nvSpPr>
          <p:cNvPr id="7" name="number">
            <a:extLst xmlns:a="http://schemas.openxmlformats.org/drawingml/2006/main">
              <a:ext uri="{FF2B5EF4-FFF2-40B4-BE49-F238E27FC236}">
                <a16:creationId xmlns:a16="http://schemas.microsoft.com/office/drawing/2014/main" id="{0B38A463-84ED-4F8E-86F8-D7C48B878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96050"/>
            <a:ext cx="819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1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825" b="1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20</a:t>
            </a:r>
          </a:p>
        </p:txBody>
      </p:sp>
      <p:sp>
        <p:nvSpPr>
          <p:cNvPr id="8" name="extra-time-0">
            <a:extLst xmlns:a="http://schemas.openxmlformats.org/drawingml/2006/main">
              <a:ext uri="{FF2B5EF4-FFF2-40B4-BE49-F238E27FC236}">
                <a16:creationId xmlns:a16="http://schemas.microsoft.com/office/drawing/2014/main" id="{474220ED-AD1F-41ED-9E98-B62769635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19250"/>
            <a:ext cx="1638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725" b="1" i="0">
                <a:solidFill>
                  <a:srgbClr val="353189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353189"/>
                </a:solidFill>
                <a:latin typeface="Aptos"/>
                <a:ea typeface="Aptos"/>
                <a:cs typeface="Aptos"/>
              </a:rPr>
              <a:t>3–5 min</a:t>
            </a:r>
          </a:p>
        </p:txBody>
      </p:sp>
      <p:sp>
        <p:nvSpPr>
          <p:cNvPr id="9" name="extra-title-0">
            <a:extLst xmlns:a="http://schemas.openxmlformats.org/drawingml/2006/main">
              <a:ext uri="{FF2B5EF4-FFF2-40B4-BE49-F238E27FC236}">
                <a16:creationId xmlns:a16="http://schemas.microsoft.com/office/drawing/2014/main" id="{4B29655E-37EB-4CDF-8A3C-237C162E7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1600200"/>
            <a:ext cx="33147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72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Semáforo</a:t>
            </a:r>
          </a:p>
        </p:txBody>
      </p:sp>
      <p:sp>
        <p:nvSpPr>
          <p:cNvPr id="10" name="extra-body-0">
            <a:extLst xmlns:a="http://schemas.openxmlformats.org/drawingml/2006/main">
              <a:ext uri="{FF2B5EF4-FFF2-40B4-BE49-F238E27FC236}">
                <a16:creationId xmlns:a16="http://schemas.microsoft.com/office/drawing/2014/main" id="{B2C75CC5-64DC-44EF-8AA8-6698FDDDE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600200"/>
            <a:ext cx="4953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35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Clasifica retroalimentación sustentada, imprecisa o dañina.</a:t>
            </a:r>
          </a:p>
        </p:txBody>
      </p:sp>
      <p:sp>
        <p:nvSpPr>
          <p:cNvPr id="11" name="extra-line-0">
            <a:extLst xmlns:a="http://schemas.openxmlformats.org/drawingml/2006/main">
              <a:ext uri="{FF2B5EF4-FFF2-40B4-BE49-F238E27FC236}">
                <a16:creationId xmlns:a16="http://schemas.microsoft.com/office/drawing/2014/main" id="{211B2342-F009-402C-99DB-1E7FEBE66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419350"/>
            <a:ext cx="105346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extra-time-1">
            <a:extLst xmlns:a="http://schemas.openxmlformats.org/drawingml/2006/main">
              <a:ext uri="{FF2B5EF4-FFF2-40B4-BE49-F238E27FC236}">
                <a16:creationId xmlns:a16="http://schemas.microsoft.com/office/drawing/2014/main" id="{FC5E0F43-8F37-46F1-BBB4-7A6B40289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47950"/>
            <a:ext cx="1638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725" b="1" i="0">
                <a:solidFill>
                  <a:srgbClr val="E56D61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E56D61"/>
                </a:solidFill>
                <a:latin typeface="Aptos"/>
                <a:ea typeface="Aptos"/>
                <a:cs typeface="Aptos"/>
              </a:rPr>
              <a:t>5–10 min</a:t>
            </a:r>
          </a:p>
        </p:txBody>
      </p:sp>
      <p:sp>
        <p:nvSpPr>
          <p:cNvPr id="13" name="extra-title-1">
            <a:extLst xmlns:a="http://schemas.openxmlformats.org/drawingml/2006/main">
              <a:ext uri="{FF2B5EF4-FFF2-40B4-BE49-F238E27FC236}">
                <a16:creationId xmlns:a16="http://schemas.microsoft.com/office/drawing/2014/main" id="{8B67CDCB-3989-4F07-8F94-A6C9D0FAA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2628900"/>
            <a:ext cx="33147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72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Clínica de prompts</a:t>
            </a:r>
          </a:p>
        </p:txBody>
      </p:sp>
      <p:sp>
        <p:nvSpPr>
          <p:cNvPr id="14" name="extra-body-1">
            <a:extLst xmlns:a="http://schemas.openxmlformats.org/drawingml/2006/main">
              <a:ext uri="{FF2B5EF4-FFF2-40B4-BE49-F238E27FC236}">
                <a16:creationId xmlns:a16="http://schemas.microsoft.com/office/drawing/2014/main" id="{E3839246-2B75-40D9-B05A-69946A2CC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628900"/>
            <a:ext cx="4953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35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Transforma una petición general en un encargo revisable.</a:t>
            </a:r>
          </a:p>
        </p:txBody>
      </p:sp>
      <p:sp>
        <p:nvSpPr>
          <p:cNvPr id="15" name="extra-line-1">
            <a:extLst xmlns:a="http://schemas.openxmlformats.org/drawingml/2006/main">
              <a:ext uri="{FF2B5EF4-FFF2-40B4-BE49-F238E27FC236}">
                <a16:creationId xmlns:a16="http://schemas.microsoft.com/office/drawing/2014/main" id="{F951397E-2692-4478-8FE1-8E8D30C3C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448050"/>
            <a:ext cx="105346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extra-time-2">
            <a:extLst xmlns:a="http://schemas.openxmlformats.org/drawingml/2006/main">
              <a:ext uri="{FF2B5EF4-FFF2-40B4-BE49-F238E27FC236}">
                <a16:creationId xmlns:a16="http://schemas.microsoft.com/office/drawing/2014/main" id="{BF178D55-0AA6-46B8-8EDB-42EEE65E7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76650"/>
            <a:ext cx="1638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725" b="1" i="0">
                <a:solidFill>
                  <a:srgbClr val="E1A62F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E1A62F"/>
                </a:solidFill>
                <a:latin typeface="Aptos"/>
                <a:ea typeface="Aptos"/>
                <a:cs typeface="Aptos"/>
              </a:rPr>
              <a:t>8–12 min</a:t>
            </a:r>
          </a:p>
        </p:txBody>
      </p:sp>
      <p:sp>
        <p:nvSpPr>
          <p:cNvPr id="17" name="extra-title-2">
            <a:extLst xmlns:a="http://schemas.openxmlformats.org/drawingml/2006/main">
              <a:ext uri="{FF2B5EF4-FFF2-40B4-BE49-F238E27FC236}">
                <a16:creationId xmlns:a16="http://schemas.microsoft.com/office/drawing/2014/main" id="{10CD1550-19EE-4A20-B4DD-E23716315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3657600"/>
            <a:ext cx="33147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72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Triangulación</a:t>
            </a:r>
          </a:p>
        </p:txBody>
      </p:sp>
      <p:sp>
        <p:nvSpPr>
          <p:cNvPr id="18" name="extra-body-2">
            <a:extLst xmlns:a="http://schemas.openxmlformats.org/drawingml/2006/main">
              <a:ext uri="{FF2B5EF4-FFF2-40B4-BE49-F238E27FC236}">
                <a16:creationId xmlns:a16="http://schemas.microsoft.com/office/drawing/2014/main" id="{718CB989-2C81-4CD5-B842-71698FDE8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657600"/>
            <a:ext cx="4953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35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Agrega una segunda evidencia y decide si confirma, matiza o contradice.</a:t>
            </a:r>
          </a:p>
        </p:txBody>
      </p:sp>
      <p:sp>
        <p:nvSpPr>
          <p:cNvPr id="19" name="extra-line-2">
            <a:extLst xmlns:a="http://schemas.openxmlformats.org/drawingml/2006/main">
              <a:ext uri="{FF2B5EF4-FFF2-40B4-BE49-F238E27FC236}">
                <a16:creationId xmlns:a16="http://schemas.microsoft.com/office/drawing/2014/main" id="{2DD5ADD5-F587-4D3A-B8E8-384C5105C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76750"/>
            <a:ext cx="105346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CF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extra-time-3">
            <a:extLst xmlns:a="http://schemas.openxmlformats.org/drawingml/2006/main">
              <a:ext uri="{FF2B5EF4-FFF2-40B4-BE49-F238E27FC236}">
                <a16:creationId xmlns:a16="http://schemas.microsoft.com/office/drawing/2014/main" id="{58DE59A4-9B21-4E53-A34A-123854A7E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705350"/>
            <a:ext cx="1638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725" b="1" i="0">
                <a:solidFill>
                  <a:srgbClr val="7651A7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7651A7"/>
                </a:solidFill>
                <a:latin typeface="Aptos"/>
                <a:ea typeface="Aptos"/>
                <a:cs typeface="Aptos"/>
              </a:rPr>
              <a:t>10–15 min</a:t>
            </a:r>
          </a:p>
        </p:txBody>
      </p:sp>
      <p:sp>
        <p:nvSpPr>
          <p:cNvPr id="21" name="extra-title-3">
            <a:extLst xmlns:a="http://schemas.openxmlformats.org/drawingml/2006/main">
              <a:ext uri="{FF2B5EF4-FFF2-40B4-BE49-F238E27FC236}">
                <a16:creationId xmlns:a16="http://schemas.microsoft.com/office/drawing/2014/main" id="{3EC89B95-BA1B-417B-A93D-2B0D5EC39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4686300"/>
            <a:ext cx="33147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725" b="1" i="0">
                <a:solidFill>
                  <a:srgbClr val="231F5D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231F5D"/>
                </a:solidFill>
                <a:latin typeface="Aptos"/>
                <a:ea typeface="Aptos"/>
                <a:cs typeface="Aptos"/>
              </a:rPr>
              <a:t>Comprobar una cita</a:t>
            </a:r>
          </a:p>
        </p:txBody>
      </p:sp>
      <p:sp>
        <p:nvSpPr>
          <p:cNvPr id="22" name="extra-body-3">
            <a:extLst xmlns:a="http://schemas.openxmlformats.org/drawingml/2006/main">
              <a:ext uri="{FF2B5EF4-FFF2-40B4-BE49-F238E27FC236}">
                <a16:creationId xmlns:a16="http://schemas.microsoft.com/office/drawing/2014/main" id="{7AD17324-CC90-4784-9D12-200C8FD1B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686300"/>
            <a:ext cx="4953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350" b="0" i="0">
                <a:solidFill>
                  <a:srgbClr val="25223A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25223A"/>
                </a:solidFill>
                <a:latin typeface="Aptos"/>
                <a:ea typeface="Aptos"/>
                <a:cs typeface="Aptos"/>
              </a:rPr>
              <a:t>Con NotebookLM opcional, abre la cita y revisa si realmente respalda la afirmación.</a:t>
            </a:r>
          </a:p>
        </p:txBody>
      </p:sp>
      <p:sp>
        <p:nvSpPr>
          <p:cNvPr id="23" name="extra-note">
            <a:extLst xmlns:a="http://schemas.openxmlformats.org/drawingml/2006/main">
              <a:ext uri="{FF2B5EF4-FFF2-40B4-BE49-F238E27FC236}">
                <a16:creationId xmlns:a16="http://schemas.microsoft.com/office/drawing/2014/main" id="{E6B363FF-E9B3-4E08-959C-CD428829D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810250"/>
            <a:ext cx="914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275" b="0" i="0">
                <a:solidFill>
                  <a:srgbClr val="625E76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625E76"/>
                </a:solidFill>
                <a:latin typeface="Aptos"/>
                <a:ea typeface="Aptos"/>
                <a:cs typeface="Aptos"/>
              </a:rPr>
              <a:t>Solo se usan si existe tiempo adicional; no sustituyen la evidencia principal ni modifican los 90 minutos.</a:t>
            </a:r>
          </a:p>
        </p:txBody>
      </p:sp>
    </p:spTree>
    <p:extLst>
      <p:ext uri="{BB962C8B-B14F-4D97-AF65-F5344CB8AC3E}">
        <p14:creationId xmlns:p14="http://schemas.microsoft.com/office/powerpoint/2010/main" val="45618952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2026-08-05T19:21:06.5040000Z</dcterms:created>
  <dcterms:modified xsi:type="dcterms:W3CDTF">2026-08-05T19:21:06.5040000Z</dcterms:modified>
</coreProperties>
</file>